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sldIdLst>
    <p:sldId id="256" r:id="rId2"/>
    <p:sldId id="267" r:id="rId3"/>
    <p:sldId id="268" r:id="rId4"/>
    <p:sldId id="257" r:id="rId5"/>
    <p:sldId id="258" r:id="rId6"/>
    <p:sldId id="259" r:id="rId7"/>
    <p:sldId id="260" r:id="rId8"/>
    <p:sldId id="261" r:id="rId9"/>
    <p:sldId id="262" r:id="rId10"/>
    <p:sldId id="273" r:id="rId11"/>
    <p:sldId id="263" r:id="rId12"/>
    <p:sldId id="264" r:id="rId13"/>
    <p:sldId id="272" r:id="rId14"/>
    <p:sldId id="271" r:id="rId15"/>
    <p:sldId id="265" r:id="rId16"/>
    <p:sldId id="269" r:id="rId17"/>
    <p:sldId id="270" r:id="rId18"/>
    <p:sldId id="266"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90" autoAdjust="0"/>
    <p:restoredTop sz="94660"/>
  </p:normalViewPr>
  <p:slideViewPr>
    <p:cSldViewPr>
      <p:cViewPr varScale="1">
        <p:scale>
          <a:sx n="109" d="100"/>
          <a:sy n="109" d="100"/>
        </p:scale>
        <p:origin x="1716" y="-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52426" y="2895600"/>
            <a:ext cx="4572000" cy="1368798"/>
          </a:xfrm>
        </p:spPr>
        <p:txBody>
          <a:bodyPr>
            <a:normAutofit/>
          </a:bodyPr>
          <a:lstStyle>
            <a:lvl1pPr marL="0" indent="0" algn="l">
              <a:buNone/>
              <a:defRPr sz="2000" b="0" i="1" cap="none" spc="12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5" name="Rectangle 14"/>
          <p:cNvSpPr/>
          <p:nvPr/>
        </p:nvSpPr>
        <p:spPr>
          <a:xfrm>
            <a:off x="0" y="4743451"/>
            <a:ext cx="9144000" cy="21145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p:cNvCxnSpPr/>
          <p:nvPr/>
        </p:nvCxnSpPr>
        <p:spPr>
          <a:xfrm>
            <a:off x="0" y="4714875"/>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Date Placeholder 21"/>
          <p:cNvSpPr>
            <a:spLocks noGrp="1"/>
          </p:cNvSpPr>
          <p:nvPr>
            <p:ph type="dt" sz="half" idx="10"/>
          </p:nvPr>
        </p:nvSpPr>
        <p:spPr/>
        <p:txBody>
          <a:bodyPr/>
          <a:lstStyle/>
          <a:p>
            <a:fld id="{D69AA033-5A5B-4797-B122-593A4B5B210E}" type="datetimeFigureOut">
              <a:rPr lang="en-US" smtClean="0"/>
              <a:pPr/>
              <a:t>8/15/2018</a:t>
            </a:fld>
            <a:endParaRPr lang="en-US"/>
          </a:p>
        </p:txBody>
      </p:sp>
      <p:sp>
        <p:nvSpPr>
          <p:cNvPr id="23" name="Slide Number Placeholder 22"/>
          <p:cNvSpPr>
            <a:spLocks noGrp="1"/>
          </p:cNvSpPr>
          <p:nvPr>
            <p:ph type="sldNum" sz="quarter" idx="11"/>
          </p:nvPr>
        </p:nvSpPr>
        <p:spPr/>
        <p:txBody>
          <a:bodyPr/>
          <a:lstStyle/>
          <a:p>
            <a:fld id="{40F38580-2C85-46F2-99F6-6607B03FFCF7}" type="slidenum">
              <a:rPr lang="en-US" smtClean="0"/>
              <a:pPr/>
              <a:t>‹#›</a:t>
            </a:fld>
            <a:endParaRPr lang="en-US"/>
          </a:p>
        </p:txBody>
      </p:sp>
      <p:sp>
        <p:nvSpPr>
          <p:cNvPr id="24" name="Footer Placeholder 23"/>
          <p:cNvSpPr>
            <a:spLocks noGrp="1"/>
          </p:cNvSpPr>
          <p:nvPr>
            <p:ph type="ftr" sz="quarter" idx="12"/>
          </p:nvPr>
        </p:nvSpPr>
        <p:spPr/>
        <p:txBody>
          <a:bodyPr/>
          <a:lstStyle/>
          <a:p>
            <a:endParaRPr lang="en-US"/>
          </a:p>
        </p:txBody>
      </p:sp>
      <p:sp>
        <p:nvSpPr>
          <p:cNvPr id="12" name="Title 11"/>
          <p:cNvSpPr>
            <a:spLocks noGrp="1"/>
          </p:cNvSpPr>
          <p:nvPr>
            <p:ph type="title"/>
          </p:nvPr>
        </p:nvSpPr>
        <p:spPr>
          <a:xfrm>
            <a:off x="352426" y="457200"/>
            <a:ext cx="7680960" cy="2438399"/>
          </a:xfrm>
        </p:spPr>
        <p:txBody>
          <a:bodyPr>
            <a:normAutofit/>
          </a:bodyPr>
          <a:lstStyle>
            <a:lvl1pPr>
              <a:spcBef>
                <a:spcPts val="0"/>
              </a:spcBef>
              <a:defRPr kumimoji="0" lang="en-US" sz="6000" b="1" i="0" u="none" strike="noStrike" kern="1200" cap="none" spc="0" normalizeH="0" baseline="0" noProof="0" smtClean="0">
                <a:ln>
                  <a:noFill/>
                </a:ln>
                <a:gradFill>
                  <a:gsLst>
                    <a:gs pos="0">
                      <a:schemeClr val="tx1">
                        <a:alpha val="92000"/>
                      </a:schemeClr>
                    </a:gs>
                    <a:gs pos="45000">
                      <a:schemeClr val="tx1">
                        <a:alpha val="51000"/>
                      </a:schemeClr>
                    </a:gs>
                    <a:gs pos="100000">
                      <a:schemeClr val="tx1"/>
                    </a:gs>
                  </a:gsLst>
                  <a:lin ang="3600000" scaled="0"/>
                </a:gradFill>
                <a:effectLst/>
                <a:uLnTx/>
                <a:uFillTx/>
                <a:latin typeface="+mj-lt"/>
                <a:ea typeface="+mj-ea"/>
                <a:cs typeface="Tunga" pitchFamily="2"/>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Content Placeholder 30"/>
          <p:cNvSpPr>
            <a:spLocks noGrp="1"/>
          </p:cNvSpPr>
          <p:nvPr>
            <p:ph sz="quarter" idx="13"/>
          </p:nvPr>
        </p:nvSpPr>
        <p:spPr>
          <a:xfrm>
            <a:off x="352426" y="1463040"/>
            <a:ext cx="7680960" cy="472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Date Placeholder 11"/>
          <p:cNvSpPr>
            <a:spLocks noGrp="1"/>
          </p:cNvSpPr>
          <p:nvPr>
            <p:ph type="dt" sz="half" idx="14"/>
          </p:nvPr>
        </p:nvSpPr>
        <p:spPr/>
        <p:txBody>
          <a:bodyPr/>
          <a:lstStyle/>
          <a:p>
            <a:fld id="{D69AA033-5A5B-4797-B122-593A4B5B210E}" type="datetimeFigureOut">
              <a:rPr lang="en-US" smtClean="0"/>
              <a:pPr/>
              <a:t>8/15/2018</a:t>
            </a:fld>
            <a:endParaRPr lang="en-US"/>
          </a:p>
        </p:txBody>
      </p:sp>
      <p:sp>
        <p:nvSpPr>
          <p:cNvPr id="19" name="Slide Number Placeholder 18"/>
          <p:cNvSpPr>
            <a:spLocks noGrp="1"/>
          </p:cNvSpPr>
          <p:nvPr>
            <p:ph type="sldNum" sz="quarter" idx="15"/>
          </p:nvPr>
        </p:nvSpPr>
        <p:spPr/>
        <p:txBody>
          <a:bodyPr/>
          <a:lstStyle/>
          <a:p>
            <a:fld id="{40F38580-2C85-46F2-99F6-6607B03FFCF7}" type="slidenum">
              <a:rPr lang="en-US" smtClean="0"/>
              <a:pPr/>
              <a:t>‹#›</a:t>
            </a:fld>
            <a:endParaRPr lang="en-US"/>
          </a:p>
        </p:txBody>
      </p:sp>
      <p:sp>
        <p:nvSpPr>
          <p:cNvPr id="21" name="Footer Placeholder 20"/>
          <p:cNvSpPr>
            <a:spLocks noGrp="1"/>
          </p:cNvSpPr>
          <p:nvPr>
            <p:ph type="ftr" sz="quarter" idx="16"/>
          </p:nvPr>
        </p:nvSpPr>
        <p:spPr/>
        <p:txBody>
          <a:bodyPr/>
          <a:lstStyle/>
          <a:p>
            <a:endParaRPr lang="en-US"/>
          </a:p>
        </p:txBody>
      </p:sp>
      <p:sp>
        <p:nvSpPr>
          <p:cNvPr id="8" name="Title 7"/>
          <p:cNvSpPr>
            <a:spLocks noGrp="1"/>
          </p:cNvSpPr>
          <p:nvPr>
            <p:ph type="title"/>
          </p:nvPr>
        </p:nvSpPr>
        <p:spPr/>
        <p:txBody>
          <a:bodyPr/>
          <a:lstStyle/>
          <a:p>
            <a:r>
              <a:rPr lang="en-US"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ubtitle 2"/>
          <p:cNvSpPr>
            <a:spLocks noGrp="1"/>
          </p:cNvSpPr>
          <p:nvPr>
            <p:ph type="subTitle" idx="1"/>
          </p:nvPr>
        </p:nvSpPr>
        <p:spPr>
          <a:xfrm>
            <a:off x="352426" y="4003302"/>
            <a:ext cx="4572000" cy="1178298"/>
          </a:xfrm>
        </p:spPr>
        <p:txBody>
          <a:bodyPr>
            <a:normAutofit/>
          </a:bodyPr>
          <a:lstStyle>
            <a:lvl1pPr marL="0" indent="0" algn="l">
              <a:buNone/>
              <a:defRPr sz="2000" b="0" i="1" cap="none" spc="12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6" name="Date Placeholder 15"/>
          <p:cNvSpPr>
            <a:spLocks noGrp="1"/>
          </p:cNvSpPr>
          <p:nvPr>
            <p:ph type="dt" sz="half" idx="10"/>
          </p:nvPr>
        </p:nvSpPr>
        <p:spPr/>
        <p:txBody>
          <a:bodyPr/>
          <a:lstStyle/>
          <a:p>
            <a:fld id="{D69AA033-5A5B-4797-B122-593A4B5B210E}" type="datetimeFigureOut">
              <a:rPr lang="en-US" smtClean="0"/>
              <a:pPr/>
              <a:t>8/15/2018</a:t>
            </a:fld>
            <a:endParaRPr lang="en-US"/>
          </a:p>
        </p:txBody>
      </p:sp>
      <p:sp>
        <p:nvSpPr>
          <p:cNvPr id="20" name="Slide Number Placeholder 19"/>
          <p:cNvSpPr>
            <a:spLocks noGrp="1"/>
          </p:cNvSpPr>
          <p:nvPr>
            <p:ph type="sldNum" sz="quarter" idx="11"/>
          </p:nvPr>
        </p:nvSpPr>
        <p:spPr/>
        <p:txBody>
          <a:bodyPr/>
          <a:lstStyle/>
          <a:p>
            <a:fld id="{40F38580-2C85-46F2-99F6-6607B03FFCF7}" type="slidenum">
              <a:rPr lang="en-US" smtClean="0"/>
              <a:pPr/>
              <a:t>‹#›</a:t>
            </a:fld>
            <a:endParaRPr lang="en-US"/>
          </a:p>
        </p:txBody>
      </p:sp>
      <p:sp>
        <p:nvSpPr>
          <p:cNvPr id="21" name="Footer Placeholder 20"/>
          <p:cNvSpPr>
            <a:spLocks noGrp="1"/>
          </p:cNvSpPr>
          <p:nvPr>
            <p:ph type="ftr" sz="quarter" idx="12"/>
          </p:nvPr>
        </p:nvSpPr>
        <p:spPr/>
        <p:txBody>
          <a:bodyPr/>
          <a:lstStyle/>
          <a:p>
            <a:endParaRPr lang="en-US"/>
          </a:p>
        </p:txBody>
      </p:sp>
      <p:sp>
        <p:nvSpPr>
          <p:cNvPr id="13" name="Rectangle 12"/>
          <p:cNvSpPr/>
          <p:nvPr/>
        </p:nvSpPr>
        <p:spPr>
          <a:xfrm>
            <a:off x="0" y="0"/>
            <a:ext cx="9144000" cy="182880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4439" y="182880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itle 13"/>
          <p:cNvSpPr>
            <a:spLocks noGrp="1"/>
          </p:cNvSpPr>
          <p:nvPr>
            <p:ph type="title"/>
          </p:nvPr>
        </p:nvSpPr>
        <p:spPr>
          <a:xfrm>
            <a:off x="354366" y="1990078"/>
            <a:ext cx="8439912" cy="1984248"/>
          </a:xfrm>
        </p:spPr>
        <p:txBody>
          <a:bodyPr>
            <a:noAutofit/>
          </a:bodyPr>
          <a:lstStyle>
            <a:lvl1pPr>
              <a:defRPr kumimoji="0" lang="en-US" sz="6000" b="1" i="0" u="none" strike="noStrike" kern="1200" cap="none" spc="0" normalizeH="0" baseline="0" noProof="0" dirty="0" smtClean="0">
                <a:ln>
                  <a:noFill/>
                </a:ln>
                <a:gradFill>
                  <a:gsLst>
                    <a:gs pos="0">
                      <a:schemeClr val="tx1">
                        <a:alpha val="92000"/>
                      </a:schemeClr>
                    </a:gs>
                    <a:gs pos="45000">
                      <a:schemeClr val="tx1">
                        <a:alpha val="51000"/>
                      </a:schemeClr>
                    </a:gs>
                    <a:gs pos="100000">
                      <a:schemeClr val="tx1"/>
                    </a:gs>
                  </a:gsLst>
                  <a:lin ang="3600000" scaled="0"/>
                </a:gradFill>
                <a:effectLst/>
                <a:uLnTx/>
                <a:uFillTx/>
                <a:latin typeface="+mj-lt"/>
                <a:ea typeface="+mj-ea"/>
                <a:cs typeface="Tunga" pitchFamily="2"/>
              </a:defRPr>
            </a:lvl1pPr>
          </a:lstStyle>
          <a:p>
            <a:pPr marL="0" marR="0" lvl="0" indent="0" algn="l" defTabSz="914400" rtl="0" eaLnBrk="1" fontAlgn="auto" latinLnBrk="0" hangingPunct="1">
              <a:lnSpc>
                <a:spcPct val="100000"/>
              </a:lnSpc>
              <a:spcBef>
                <a:spcPts val="400"/>
              </a:spcBef>
              <a:spcAft>
                <a:spcPts val="0"/>
              </a:spcAft>
              <a:buClrTx/>
              <a:buSzTx/>
              <a:buFontTx/>
              <a:buNone/>
              <a:tabLst/>
              <a:defRPr/>
            </a:pPr>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11"/>
          <p:cNvSpPr>
            <a:spLocks noGrp="1"/>
          </p:cNvSpPr>
          <p:nvPr>
            <p:ph sz="quarter" idx="14"/>
          </p:nvPr>
        </p:nvSpPr>
        <p:spPr>
          <a:xfrm>
            <a:off x="4901184" y="1463040"/>
            <a:ext cx="3886200" cy="4288536"/>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8" name="Content Placeholder 30"/>
          <p:cNvSpPr>
            <a:spLocks noGrp="1"/>
          </p:cNvSpPr>
          <p:nvPr>
            <p:ph sz="quarter" idx="13"/>
          </p:nvPr>
        </p:nvSpPr>
        <p:spPr>
          <a:xfrm>
            <a:off x="352426" y="1463040"/>
            <a:ext cx="3886200" cy="4288536"/>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7" name="Title 26"/>
          <p:cNvSpPr>
            <a:spLocks noGrp="1"/>
          </p:cNvSpPr>
          <p:nvPr>
            <p:ph type="title"/>
          </p:nvPr>
        </p:nvSpPr>
        <p:spPr/>
        <p:txBody>
          <a:bodyPr/>
          <a:lstStyle/>
          <a:p>
            <a:r>
              <a:rPr lang="en-US" smtClean="0"/>
              <a:t>Click to edit Master title style</a:t>
            </a:r>
            <a:endParaRPr lang="en-US" dirty="0"/>
          </a:p>
        </p:txBody>
      </p:sp>
      <p:sp>
        <p:nvSpPr>
          <p:cNvPr id="20" name="Date Placeholder 19"/>
          <p:cNvSpPr>
            <a:spLocks noGrp="1"/>
          </p:cNvSpPr>
          <p:nvPr>
            <p:ph type="dt" sz="half" idx="15"/>
          </p:nvPr>
        </p:nvSpPr>
        <p:spPr/>
        <p:txBody>
          <a:bodyPr/>
          <a:lstStyle/>
          <a:p>
            <a:fld id="{D69AA033-5A5B-4797-B122-593A4B5B210E}" type="datetimeFigureOut">
              <a:rPr lang="en-US" smtClean="0"/>
              <a:pPr/>
              <a:t>8/15/2018</a:t>
            </a:fld>
            <a:endParaRPr lang="en-US"/>
          </a:p>
        </p:txBody>
      </p:sp>
      <p:sp>
        <p:nvSpPr>
          <p:cNvPr id="25" name="Slide Number Placeholder 24"/>
          <p:cNvSpPr>
            <a:spLocks noGrp="1"/>
          </p:cNvSpPr>
          <p:nvPr>
            <p:ph type="sldNum" sz="quarter" idx="16"/>
          </p:nvPr>
        </p:nvSpPr>
        <p:spPr/>
        <p:txBody>
          <a:bodyPr/>
          <a:lstStyle/>
          <a:p>
            <a:fld id="{40F38580-2C85-46F2-99F6-6607B03FFCF7}" type="slidenum">
              <a:rPr lang="en-US" smtClean="0"/>
              <a:pPr/>
              <a:t>‹#›</a:t>
            </a:fld>
            <a:endParaRPr lang="en-US"/>
          </a:p>
        </p:txBody>
      </p:sp>
      <p:sp>
        <p:nvSpPr>
          <p:cNvPr id="26" name="Footer Placeholder 25"/>
          <p:cNvSpPr>
            <a:spLocks noGrp="1"/>
          </p:cNvSpPr>
          <p:nvPr>
            <p:ph type="ftr" sz="quarter" idx="17"/>
          </p:nvPr>
        </p:nvSpPr>
        <p:spPr/>
        <p:txBody>
          <a:body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Rectangle 12"/>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3"/>
          <p:cNvSpPr>
            <a:spLocks noGrp="1"/>
          </p:cNvSpPr>
          <p:nvPr>
            <p:ph type="body" sz="half" idx="2"/>
          </p:nvPr>
        </p:nvSpPr>
        <p:spPr>
          <a:xfrm>
            <a:off x="352426" y="1463040"/>
            <a:ext cx="3886200" cy="509587"/>
          </a:xfrm>
        </p:spPr>
        <p:txBody>
          <a:bodyPr>
            <a:normAutofit/>
          </a:bodyPr>
          <a:lstStyle>
            <a:lvl1pPr marL="0" indent="0">
              <a:buNone/>
              <a:defRPr sz="2000" b="0" i="1" spc="0" baseline="0">
                <a:solidFill>
                  <a:schemeClr val="tx1"/>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9" name="Text Placeholder 3"/>
          <p:cNvSpPr>
            <a:spLocks noGrp="1"/>
          </p:cNvSpPr>
          <p:nvPr>
            <p:ph type="body" sz="half" idx="15"/>
          </p:nvPr>
        </p:nvSpPr>
        <p:spPr>
          <a:xfrm>
            <a:off x="4900613" y="1463040"/>
            <a:ext cx="3886200" cy="509587"/>
          </a:xfrm>
        </p:spPr>
        <p:txBody>
          <a:bodyPr>
            <a:normAutofit/>
          </a:bodyPr>
          <a:lstStyle>
            <a:lvl1pPr marL="0" indent="0">
              <a:buNone/>
              <a:defRPr sz="2000" b="0" i="1" spc="0" baseline="0">
                <a:solidFill>
                  <a:schemeClr val="tx1"/>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Content Placeholder 11"/>
          <p:cNvSpPr>
            <a:spLocks noGrp="1"/>
          </p:cNvSpPr>
          <p:nvPr>
            <p:ph sz="quarter" idx="14"/>
          </p:nvPr>
        </p:nvSpPr>
        <p:spPr>
          <a:xfrm>
            <a:off x="4900613" y="2011680"/>
            <a:ext cx="3886200" cy="3736848"/>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8" name="Content Placeholder 30"/>
          <p:cNvSpPr>
            <a:spLocks noGrp="1"/>
          </p:cNvSpPr>
          <p:nvPr>
            <p:ph sz="quarter" idx="13"/>
          </p:nvPr>
        </p:nvSpPr>
        <p:spPr>
          <a:xfrm>
            <a:off x="352426" y="2011680"/>
            <a:ext cx="3886200" cy="3736848"/>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0" name="Title 29"/>
          <p:cNvSpPr>
            <a:spLocks noGrp="1"/>
          </p:cNvSpPr>
          <p:nvPr>
            <p:ph type="title"/>
          </p:nvPr>
        </p:nvSpPr>
        <p:spPr/>
        <p:txBody>
          <a:bodyPr/>
          <a:lstStyle/>
          <a:p>
            <a:r>
              <a:rPr lang="en-US" smtClean="0"/>
              <a:t>Click to edit Master title style</a:t>
            </a:r>
            <a:endParaRPr lang="en-US"/>
          </a:p>
        </p:txBody>
      </p:sp>
      <p:sp>
        <p:nvSpPr>
          <p:cNvPr id="20" name="Date Placeholder 19"/>
          <p:cNvSpPr>
            <a:spLocks noGrp="1"/>
          </p:cNvSpPr>
          <p:nvPr>
            <p:ph type="dt" sz="half" idx="16"/>
          </p:nvPr>
        </p:nvSpPr>
        <p:spPr/>
        <p:txBody>
          <a:bodyPr/>
          <a:lstStyle/>
          <a:p>
            <a:fld id="{D69AA033-5A5B-4797-B122-593A4B5B210E}" type="datetimeFigureOut">
              <a:rPr lang="en-US" smtClean="0"/>
              <a:pPr/>
              <a:t>8/15/2018</a:t>
            </a:fld>
            <a:endParaRPr lang="en-US"/>
          </a:p>
        </p:txBody>
      </p:sp>
      <p:sp>
        <p:nvSpPr>
          <p:cNvPr id="24" name="Slide Number Placeholder 23"/>
          <p:cNvSpPr>
            <a:spLocks noGrp="1"/>
          </p:cNvSpPr>
          <p:nvPr>
            <p:ph type="sldNum" sz="quarter" idx="17"/>
          </p:nvPr>
        </p:nvSpPr>
        <p:spPr/>
        <p:txBody>
          <a:bodyPr/>
          <a:lstStyle/>
          <a:p>
            <a:fld id="{40F38580-2C85-46F2-99F6-6607B03FFCF7}" type="slidenum">
              <a:rPr lang="en-US" smtClean="0"/>
              <a:pPr/>
              <a:t>‹#›</a:t>
            </a:fld>
            <a:endParaRPr lang="en-US"/>
          </a:p>
        </p:txBody>
      </p:sp>
      <p:sp>
        <p:nvSpPr>
          <p:cNvPr id="29" name="Footer Placeholder 28"/>
          <p:cNvSpPr>
            <a:spLocks noGrp="1"/>
          </p:cNvSpPr>
          <p:nvPr>
            <p:ph type="ftr" sz="quarter" idx="18"/>
          </p:nvPr>
        </p:nvSpPr>
        <p:spPr/>
        <p:txBody>
          <a:bodyPr/>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ate Placeholder 10"/>
          <p:cNvSpPr>
            <a:spLocks noGrp="1"/>
          </p:cNvSpPr>
          <p:nvPr>
            <p:ph type="dt" sz="half" idx="10"/>
          </p:nvPr>
        </p:nvSpPr>
        <p:spPr/>
        <p:txBody>
          <a:bodyPr/>
          <a:lstStyle/>
          <a:p>
            <a:fld id="{D69AA033-5A5B-4797-B122-593A4B5B210E}" type="datetimeFigureOut">
              <a:rPr lang="en-US" smtClean="0"/>
              <a:pPr/>
              <a:t>8/15/2018</a:t>
            </a:fld>
            <a:endParaRPr lang="en-US"/>
          </a:p>
        </p:txBody>
      </p:sp>
      <p:sp>
        <p:nvSpPr>
          <p:cNvPr id="14" name="Slide Number Placeholder 13"/>
          <p:cNvSpPr>
            <a:spLocks noGrp="1"/>
          </p:cNvSpPr>
          <p:nvPr>
            <p:ph type="sldNum" sz="quarter" idx="11"/>
          </p:nvPr>
        </p:nvSpPr>
        <p:spPr/>
        <p:txBody>
          <a:bodyPr/>
          <a:lstStyle/>
          <a:p>
            <a:fld id="{40F38580-2C85-46F2-99F6-6607B03FFCF7}" type="slidenum">
              <a:rPr lang="en-US" smtClean="0"/>
              <a:pPr/>
              <a:t>‹#›</a:t>
            </a:fld>
            <a:endParaRPr lang="en-US"/>
          </a:p>
        </p:txBody>
      </p:sp>
      <p:sp>
        <p:nvSpPr>
          <p:cNvPr id="18" name="Footer Placeholder 17"/>
          <p:cNvSpPr>
            <a:spLocks noGrp="1"/>
          </p:cNvSpPr>
          <p:nvPr>
            <p:ph type="ftr" sz="quarter" idx="12"/>
          </p:nvPr>
        </p:nvSpPr>
        <p:spPr/>
        <p:txBody>
          <a:bodyPr/>
          <a:lstStyle/>
          <a:p>
            <a:endParaRPr lang="en-US"/>
          </a:p>
        </p:txBody>
      </p:sp>
      <p:sp>
        <p:nvSpPr>
          <p:cNvPr id="15" name="Title 14"/>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ate Placeholder 6"/>
          <p:cNvSpPr>
            <a:spLocks noGrp="1"/>
          </p:cNvSpPr>
          <p:nvPr>
            <p:ph type="dt" sz="half" idx="10"/>
          </p:nvPr>
        </p:nvSpPr>
        <p:spPr/>
        <p:txBody>
          <a:bodyPr/>
          <a:lstStyle/>
          <a:p>
            <a:fld id="{D69AA033-5A5B-4797-B122-593A4B5B210E}" type="datetimeFigureOut">
              <a:rPr lang="en-US" smtClean="0"/>
              <a:pPr/>
              <a:t>8/15/2018</a:t>
            </a:fld>
            <a:endParaRPr lang="en-US"/>
          </a:p>
        </p:txBody>
      </p:sp>
      <p:sp>
        <p:nvSpPr>
          <p:cNvPr id="12" name="Slide Number Placeholder 11"/>
          <p:cNvSpPr>
            <a:spLocks noGrp="1"/>
          </p:cNvSpPr>
          <p:nvPr>
            <p:ph type="sldNum" sz="quarter" idx="11"/>
          </p:nvPr>
        </p:nvSpPr>
        <p:spPr/>
        <p:txBody>
          <a:bodyPr/>
          <a:lstStyle/>
          <a:p>
            <a:fld id="{40F38580-2C85-46F2-99F6-6607B03FFCF7}" type="slidenum">
              <a:rPr lang="en-US" smtClean="0"/>
              <a:pPr/>
              <a:t>‹#›</a:t>
            </a:fld>
            <a:endParaRPr lang="en-US"/>
          </a:p>
        </p:txBody>
      </p:sp>
      <p:sp>
        <p:nvSpPr>
          <p:cNvPr id="13" name="Footer Placeholder 12"/>
          <p:cNvSpPr>
            <a:spLocks noGrp="1"/>
          </p:cNvSpPr>
          <p:nvPr>
            <p:ph type="ftr" sz="quarter" idx="12"/>
          </p:nvPr>
        </p:nvSpPr>
        <p:spPr/>
        <p:txBody>
          <a:body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0" y="5734050"/>
            <a:ext cx="9144000" cy="11239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p:cNvCxnSpPr/>
          <p:nvPr/>
        </p:nvCxnSpPr>
        <p:spPr>
          <a:xfrm>
            <a:off x="0" y="569595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itle 23"/>
          <p:cNvSpPr>
            <a:spLocks noGrp="1"/>
          </p:cNvSpPr>
          <p:nvPr>
            <p:ph type="title"/>
          </p:nvPr>
        </p:nvSpPr>
        <p:spPr/>
        <p:txBody>
          <a:bodyPr/>
          <a:lstStyle/>
          <a:p>
            <a:r>
              <a:rPr lang="en-US" smtClean="0"/>
              <a:t>Click to edit Master title style</a:t>
            </a:r>
            <a:endParaRPr lang="en-US"/>
          </a:p>
        </p:txBody>
      </p:sp>
      <p:sp>
        <p:nvSpPr>
          <p:cNvPr id="11" name="Text Placeholder 3"/>
          <p:cNvSpPr>
            <a:spLocks noGrp="1"/>
          </p:cNvSpPr>
          <p:nvPr>
            <p:ph type="body" sz="half" idx="2"/>
          </p:nvPr>
        </p:nvSpPr>
        <p:spPr>
          <a:xfrm>
            <a:off x="352426" y="1463040"/>
            <a:ext cx="3381375" cy="3967162"/>
          </a:xfrm>
        </p:spPr>
        <p:txBody>
          <a:bodyPr>
            <a:normAutofit/>
          </a:bodyPr>
          <a:lstStyle>
            <a:lvl1pPr marL="0" indent="0">
              <a:lnSpc>
                <a:spcPct val="150000"/>
              </a:lnSpc>
              <a:buNone/>
              <a:defRPr sz="1600" b="0" i="1" spc="0" baseline="0">
                <a:solidFill>
                  <a:schemeClr val="tx2"/>
                </a:solidFill>
                <a:latin typeface="+mn-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6" name="Content Placeholder 11"/>
          <p:cNvSpPr>
            <a:spLocks noGrp="1"/>
          </p:cNvSpPr>
          <p:nvPr>
            <p:ph sz="quarter" idx="14"/>
          </p:nvPr>
        </p:nvSpPr>
        <p:spPr>
          <a:xfrm>
            <a:off x="4105275" y="1463040"/>
            <a:ext cx="4681538" cy="3968496"/>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Date Placeholder 12"/>
          <p:cNvSpPr>
            <a:spLocks noGrp="1"/>
          </p:cNvSpPr>
          <p:nvPr>
            <p:ph type="dt" sz="half" idx="15"/>
          </p:nvPr>
        </p:nvSpPr>
        <p:spPr/>
        <p:txBody>
          <a:bodyPr/>
          <a:lstStyle/>
          <a:p>
            <a:fld id="{D69AA033-5A5B-4797-B122-593A4B5B210E}" type="datetimeFigureOut">
              <a:rPr lang="en-US" smtClean="0"/>
              <a:pPr/>
              <a:t>8/15/2018</a:t>
            </a:fld>
            <a:endParaRPr lang="en-US"/>
          </a:p>
        </p:txBody>
      </p:sp>
      <p:sp>
        <p:nvSpPr>
          <p:cNvPr id="18" name="Slide Number Placeholder 17"/>
          <p:cNvSpPr>
            <a:spLocks noGrp="1"/>
          </p:cNvSpPr>
          <p:nvPr>
            <p:ph type="sldNum" sz="quarter" idx="16"/>
          </p:nvPr>
        </p:nvSpPr>
        <p:spPr/>
        <p:txBody>
          <a:bodyPr/>
          <a:lstStyle/>
          <a:p>
            <a:fld id="{40F38580-2C85-46F2-99F6-6607B03FFCF7}" type="slidenum">
              <a:rPr lang="en-US" smtClean="0"/>
              <a:pPr/>
              <a:t>‹#›</a:t>
            </a:fld>
            <a:endParaRPr lang="en-US"/>
          </a:p>
        </p:txBody>
      </p:sp>
      <p:sp>
        <p:nvSpPr>
          <p:cNvPr id="20" name="Footer Placeholder 19"/>
          <p:cNvSpPr>
            <a:spLocks noGrp="1"/>
          </p:cNvSpPr>
          <p:nvPr>
            <p:ph type="ftr" sz="quarter" idx="17"/>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5229224" y="0"/>
            <a:ext cx="3914775" cy="5657850"/>
          </a:xfrm>
        </p:spPr>
        <p:txBody>
          <a:bodyPr anchor="ctr" anchorCtr="0"/>
          <a:lstStyle>
            <a:lvl1pPr marL="0" indent="0" algn="ctr">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25" name="Text Placeholder 24"/>
          <p:cNvSpPr>
            <a:spLocks noGrp="1"/>
          </p:cNvSpPr>
          <p:nvPr>
            <p:ph type="body" sz="quarter" idx="13"/>
          </p:nvPr>
        </p:nvSpPr>
        <p:spPr>
          <a:xfrm>
            <a:off x="352426" y="1600199"/>
            <a:ext cx="4572000" cy="3593237"/>
          </a:xfrm>
        </p:spPr>
        <p:txBody>
          <a:bodyPr>
            <a:normAutofit/>
          </a:bodyPr>
          <a:lstStyle>
            <a:lvl1pPr marL="0" indent="0">
              <a:lnSpc>
                <a:spcPct val="150000"/>
              </a:lnSpc>
              <a:spcBef>
                <a:spcPts val="0"/>
              </a:spcBef>
              <a:buNone/>
              <a:defRPr sz="1600" i="1">
                <a:solidFill>
                  <a:schemeClr val="tx1"/>
                </a:solidFill>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lvl="0"/>
            <a:r>
              <a:rPr lang="en-US" smtClean="0"/>
              <a:t>Click to edit Master text styles</a:t>
            </a:r>
          </a:p>
        </p:txBody>
      </p:sp>
      <p:sp>
        <p:nvSpPr>
          <p:cNvPr id="11" name="Rectangle 10"/>
          <p:cNvSpPr/>
          <p:nvPr/>
        </p:nvSpPr>
        <p:spPr>
          <a:xfrm>
            <a:off x="0" y="5734050"/>
            <a:ext cx="9144000" cy="11239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0" y="569595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itle Placeholder 1"/>
          <p:cNvSpPr>
            <a:spLocks noGrp="1"/>
          </p:cNvSpPr>
          <p:nvPr>
            <p:ph type="title"/>
          </p:nvPr>
        </p:nvSpPr>
        <p:spPr>
          <a:xfrm>
            <a:off x="352425" y="275208"/>
            <a:ext cx="4572000" cy="1324992"/>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13" name="Date Placeholder 12"/>
          <p:cNvSpPr>
            <a:spLocks noGrp="1"/>
          </p:cNvSpPr>
          <p:nvPr>
            <p:ph type="dt" sz="half" idx="14"/>
          </p:nvPr>
        </p:nvSpPr>
        <p:spPr/>
        <p:txBody>
          <a:bodyPr/>
          <a:lstStyle/>
          <a:p>
            <a:fld id="{D69AA033-5A5B-4797-B122-593A4B5B210E}" type="datetimeFigureOut">
              <a:rPr lang="en-US" smtClean="0"/>
              <a:pPr/>
              <a:t>8/15/2018</a:t>
            </a:fld>
            <a:endParaRPr lang="en-US"/>
          </a:p>
        </p:txBody>
      </p:sp>
      <p:sp>
        <p:nvSpPr>
          <p:cNvPr id="20" name="Slide Number Placeholder 19"/>
          <p:cNvSpPr>
            <a:spLocks noGrp="1"/>
          </p:cNvSpPr>
          <p:nvPr>
            <p:ph type="sldNum" sz="quarter" idx="15"/>
          </p:nvPr>
        </p:nvSpPr>
        <p:spPr/>
        <p:txBody>
          <a:bodyPr/>
          <a:lstStyle/>
          <a:p>
            <a:fld id="{40F38580-2C85-46F2-99F6-6607B03FFCF7}" type="slidenum">
              <a:rPr lang="en-US" smtClean="0"/>
              <a:pPr/>
              <a:t>‹#›</a:t>
            </a:fld>
            <a:endParaRPr lang="en-US"/>
          </a:p>
        </p:txBody>
      </p:sp>
      <p:sp>
        <p:nvSpPr>
          <p:cNvPr id="21" name="Footer Placeholder 20"/>
          <p:cNvSpPr>
            <a:spLocks noGrp="1"/>
          </p:cNvSpPr>
          <p:nvPr>
            <p:ph type="ftr" sz="quarter" idx="16"/>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9AA033-5A5B-4797-B122-593A4B5B210E}" type="datetimeFigureOut">
              <a:rPr lang="en-US" smtClean="0"/>
              <a:pPr/>
              <a:t>8/15/2018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F38580-2C85-46F2-99F6-6607B03FFCF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9AA033-5A5B-4797-B122-593A4B5B210E}" type="datetimeFigureOut">
              <a:rPr lang="en-US" smtClean="0"/>
              <a:pPr/>
              <a:t>8/15/2018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F38580-2C85-46F2-99F6-6607B03FFCF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2426" y="228600"/>
            <a:ext cx="7680960" cy="1066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352426" y="1463040"/>
            <a:ext cx="7680960"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52426" y="6543676"/>
            <a:ext cx="1466850" cy="247650"/>
          </a:xfrm>
          <a:prstGeom prst="rect">
            <a:avLst/>
          </a:prstGeom>
        </p:spPr>
        <p:txBody>
          <a:bodyPr vert="horz" lIns="91440" tIns="45720" rIns="91440" bIns="45720" rtlCol="0" anchor="ctr">
            <a:normAutofit/>
          </a:bodyPr>
          <a:lstStyle>
            <a:lvl1pPr algn="l">
              <a:defRPr sz="1000" b="1">
                <a:solidFill>
                  <a:schemeClr val="tx1">
                    <a:alpha val="65000"/>
                  </a:schemeClr>
                </a:solidFill>
              </a:defRPr>
            </a:lvl1pPr>
          </a:lstStyle>
          <a:p>
            <a:fld id="{D69AA033-5A5B-4797-B122-593A4B5B210E}" type="datetimeFigureOut">
              <a:rPr lang="en-US" smtClean="0"/>
              <a:pPr/>
              <a:t>8/15/2018</a:t>
            </a:fld>
            <a:endParaRPr lang="en-US"/>
          </a:p>
        </p:txBody>
      </p:sp>
      <p:sp>
        <p:nvSpPr>
          <p:cNvPr id="5" name="Footer Placeholder 4"/>
          <p:cNvSpPr>
            <a:spLocks noGrp="1"/>
          </p:cNvSpPr>
          <p:nvPr>
            <p:ph type="ftr" sz="quarter" idx="3"/>
          </p:nvPr>
        </p:nvSpPr>
        <p:spPr>
          <a:xfrm>
            <a:off x="1809749" y="6543676"/>
            <a:ext cx="4086225" cy="247650"/>
          </a:xfrm>
          <a:prstGeom prst="rect">
            <a:avLst/>
          </a:prstGeom>
        </p:spPr>
        <p:txBody>
          <a:bodyPr vert="horz" lIns="91440" tIns="45720" rIns="91440" bIns="45720" rtlCol="0" anchor="ctr">
            <a:normAutofit/>
          </a:bodyPr>
          <a:lstStyle>
            <a:lvl1pPr algn="l">
              <a:defRPr sz="1000" b="1" i="1">
                <a:solidFill>
                  <a:schemeClr val="tx1">
                    <a:alpha val="65000"/>
                  </a:schemeClr>
                </a:solidFill>
              </a:defRPr>
            </a:lvl1pPr>
          </a:lstStyle>
          <a:p>
            <a:endParaRPr lang="en-US"/>
          </a:p>
        </p:txBody>
      </p:sp>
      <p:sp>
        <p:nvSpPr>
          <p:cNvPr id="6" name="Slide Number Placeholder 5"/>
          <p:cNvSpPr>
            <a:spLocks noGrp="1"/>
          </p:cNvSpPr>
          <p:nvPr>
            <p:ph type="sldNum" sz="quarter" idx="4"/>
          </p:nvPr>
        </p:nvSpPr>
        <p:spPr>
          <a:xfrm>
            <a:off x="7886700" y="6543676"/>
            <a:ext cx="876300" cy="247650"/>
          </a:xfrm>
          <a:prstGeom prst="rect">
            <a:avLst/>
          </a:prstGeom>
        </p:spPr>
        <p:txBody>
          <a:bodyPr vert="horz" lIns="91440" tIns="45720" rIns="91440" bIns="45720" rtlCol="0" anchor="ctr">
            <a:normAutofit/>
          </a:bodyPr>
          <a:lstStyle>
            <a:lvl1pPr algn="r">
              <a:defRPr sz="1000" b="1">
                <a:solidFill>
                  <a:schemeClr val="tx1">
                    <a:alpha val="65000"/>
                  </a:schemeClr>
                </a:solidFill>
              </a:defRPr>
            </a:lvl1pPr>
          </a:lstStyle>
          <a:p>
            <a:fld id="{40F38580-2C85-46F2-99F6-6607B03FFCF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defTabSz="914400" rtl="0" eaLnBrk="1" latinLnBrk="0" hangingPunct="1">
        <a:spcBef>
          <a:spcPts val="400"/>
        </a:spcBef>
        <a:buNone/>
        <a:defRPr sz="4000" b="0" kern="1200" cap="none" spc="0" baseline="0">
          <a:solidFill>
            <a:schemeClr val="tx1"/>
          </a:solidFill>
          <a:latin typeface="+mj-lt"/>
          <a:ea typeface="+mj-ea"/>
          <a:cs typeface="Tunga" pitchFamily="2"/>
        </a:defRPr>
      </a:lvl1pPr>
    </p:titleStyle>
    <p:body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law.cornell.edu/constitution/constitution.articlei.html#section8" TargetMode="Externa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lstStyle/>
          <a:p>
            <a:r>
              <a:rPr lang="en-US" dirty="0" smtClean="0"/>
              <a:t>Phillip </a:t>
            </a:r>
            <a:r>
              <a:rPr lang="en-US" dirty="0" err="1" smtClean="0"/>
              <a:t>Tussing</a:t>
            </a:r>
            <a:endParaRPr lang="en-US" dirty="0"/>
          </a:p>
        </p:txBody>
      </p:sp>
      <p:sp>
        <p:nvSpPr>
          <p:cNvPr id="4" name="Title 3"/>
          <p:cNvSpPr>
            <a:spLocks noGrp="1"/>
          </p:cNvSpPr>
          <p:nvPr>
            <p:ph type="title"/>
          </p:nvPr>
        </p:nvSpPr>
        <p:spPr/>
        <p:txBody>
          <a:bodyPr/>
          <a:lstStyle/>
          <a:p>
            <a:r>
              <a:rPr lang="en-US" dirty="0" smtClean="0"/>
              <a:t>Optimal Economy</a:t>
            </a:r>
            <a:endParaRPr lang="en-US" dirty="0"/>
          </a:p>
        </p:txBody>
      </p:sp>
    </p:spTree>
    <p:extLst>
      <p:ext uri="{BB962C8B-B14F-4D97-AF65-F5344CB8AC3E}">
        <p14:creationId xmlns:p14="http://schemas.microsoft.com/office/powerpoint/2010/main" val="3543916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14"/>
          </p:nvPr>
        </p:nvSpPr>
        <p:spPr/>
        <p:txBody>
          <a:bodyPr>
            <a:normAutofit fontScale="92500" lnSpcReduction="10000"/>
          </a:bodyPr>
          <a:lstStyle/>
          <a:p>
            <a:pPr marL="415925" indent="-311150">
              <a:buClr>
                <a:srgbClr val="000080"/>
              </a:buClr>
              <a:buSzPct val="45000"/>
              <a:buFont typeface="Wingdings" charset="2"/>
              <a:buChar char=""/>
              <a:tabLst>
                <a:tab pos="415925" algn="l"/>
                <a:tab pos="528638" algn="l"/>
                <a:tab pos="985838" algn="l"/>
                <a:tab pos="1443038" algn="l"/>
                <a:tab pos="1900238" algn="l"/>
                <a:tab pos="2357438" algn="l"/>
                <a:tab pos="2814638" algn="l"/>
                <a:tab pos="3271838" algn="l"/>
                <a:tab pos="3729038" algn="l"/>
                <a:tab pos="4186238" algn="l"/>
                <a:tab pos="4643438" algn="l"/>
                <a:tab pos="5100638" algn="l"/>
                <a:tab pos="5557838" algn="l"/>
                <a:tab pos="6015038" algn="l"/>
                <a:tab pos="6472238" algn="l"/>
                <a:tab pos="6929438" algn="l"/>
                <a:tab pos="7386638" algn="l"/>
                <a:tab pos="7843838" algn="l"/>
                <a:tab pos="8301038" algn="l"/>
                <a:tab pos="8758238" algn="l"/>
                <a:tab pos="9215438" algn="l"/>
              </a:tabLst>
            </a:pPr>
            <a:r>
              <a:rPr lang="en-US" sz="2400" dirty="0" smtClean="0"/>
              <a:t>Two principles:</a:t>
            </a:r>
          </a:p>
          <a:p>
            <a:pPr marL="415925" indent="-311150">
              <a:buClr>
                <a:srgbClr val="000080"/>
              </a:buClr>
              <a:buSzPct val="45000"/>
              <a:buFont typeface="Wingdings" charset="2"/>
              <a:buChar char=""/>
              <a:tabLst>
                <a:tab pos="415925" algn="l"/>
                <a:tab pos="528638" algn="l"/>
                <a:tab pos="985838" algn="l"/>
                <a:tab pos="1443038" algn="l"/>
                <a:tab pos="1900238" algn="l"/>
                <a:tab pos="2357438" algn="l"/>
                <a:tab pos="2814638" algn="l"/>
                <a:tab pos="3271838" algn="l"/>
                <a:tab pos="3729038" algn="l"/>
                <a:tab pos="4186238" algn="l"/>
                <a:tab pos="4643438" algn="l"/>
                <a:tab pos="5100638" algn="l"/>
                <a:tab pos="5557838" algn="l"/>
                <a:tab pos="6015038" algn="l"/>
                <a:tab pos="6472238" algn="l"/>
                <a:tab pos="6929438" algn="l"/>
                <a:tab pos="7386638" algn="l"/>
                <a:tab pos="7843838" algn="l"/>
                <a:tab pos="8301038" algn="l"/>
                <a:tab pos="8758238" algn="l"/>
                <a:tab pos="9215438" algn="l"/>
              </a:tabLst>
            </a:pPr>
            <a:r>
              <a:rPr lang="en-US" sz="2400" dirty="0" smtClean="0"/>
              <a:t>One: that women are (usually) the principle gatherers (80% of calories)</a:t>
            </a:r>
          </a:p>
          <a:p>
            <a:pPr marL="415925" indent="-311150">
              <a:buClr>
                <a:srgbClr val="000080"/>
              </a:buClr>
              <a:buSzPct val="45000"/>
              <a:buFont typeface="Wingdings" charset="2"/>
              <a:buChar char=""/>
              <a:tabLst>
                <a:tab pos="415925" algn="l"/>
                <a:tab pos="528638" algn="l"/>
                <a:tab pos="985838" algn="l"/>
                <a:tab pos="1443038" algn="l"/>
                <a:tab pos="1900238" algn="l"/>
                <a:tab pos="2357438" algn="l"/>
                <a:tab pos="2814638" algn="l"/>
                <a:tab pos="3271838" algn="l"/>
                <a:tab pos="3729038" algn="l"/>
                <a:tab pos="4186238" algn="l"/>
                <a:tab pos="4643438" algn="l"/>
                <a:tab pos="5100638" algn="l"/>
                <a:tab pos="5557838" algn="l"/>
                <a:tab pos="6015038" algn="l"/>
                <a:tab pos="6472238" algn="l"/>
                <a:tab pos="6929438" algn="l"/>
                <a:tab pos="7386638" algn="l"/>
                <a:tab pos="7843838" algn="l"/>
                <a:tab pos="8301038" algn="l"/>
                <a:tab pos="8758238" algn="l"/>
                <a:tab pos="9215438" algn="l"/>
              </a:tabLst>
            </a:pPr>
            <a:r>
              <a:rPr lang="en-US" sz="2400" dirty="0" smtClean="0"/>
              <a:t>Two: that roles aren't fixed in stone</a:t>
            </a:r>
          </a:p>
          <a:p>
            <a:pPr marL="415925" indent="-311150">
              <a:buClr>
                <a:srgbClr val="000080"/>
              </a:buClr>
              <a:buSzPct val="45000"/>
              <a:buFont typeface="Wingdings" charset="2"/>
              <a:buChar char=""/>
              <a:tabLst>
                <a:tab pos="415925" algn="l"/>
                <a:tab pos="528638" algn="l"/>
                <a:tab pos="985838" algn="l"/>
                <a:tab pos="1443038" algn="l"/>
                <a:tab pos="1900238" algn="l"/>
                <a:tab pos="2357438" algn="l"/>
                <a:tab pos="2814638" algn="l"/>
                <a:tab pos="3271838" algn="l"/>
                <a:tab pos="3729038" algn="l"/>
                <a:tab pos="4186238" algn="l"/>
                <a:tab pos="4643438" algn="l"/>
                <a:tab pos="5100638" algn="l"/>
                <a:tab pos="5557838" algn="l"/>
                <a:tab pos="6015038" algn="l"/>
                <a:tab pos="6472238" algn="l"/>
                <a:tab pos="6929438" algn="l"/>
                <a:tab pos="7386638" algn="l"/>
                <a:tab pos="7843838" algn="l"/>
                <a:tab pos="8301038" algn="l"/>
                <a:tab pos="8758238" algn="l"/>
                <a:tab pos="9215438" algn="l"/>
              </a:tabLst>
            </a:pPr>
            <a:r>
              <a:rPr lang="en-US" sz="2400" dirty="0" smtClean="0"/>
              <a:t>Life is short (usually &lt;30 years on average)</a:t>
            </a:r>
          </a:p>
          <a:p>
            <a:pPr marL="415925" indent="-311150">
              <a:buClr>
                <a:srgbClr val="000080"/>
              </a:buClr>
              <a:buSzPct val="45000"/>
              <a:buFont typeface="Wingdings" charset="2"/>
              <a:buChar char=""/>
              <a:tabLst>
                <a:tab pos="415925" algn="l"/>
                <a:tab pos="528638" algn="l"/>
                <a:tab pos="985838" algn="l"/>
                <a:tab pos="1443038" algn="l"/>
                <a:tab pos="1900238" algn="l"/>
                <a:tab pos="2357438" algn="l"/>
                <a:tab pos="2814638" algn="l"/>
                <a:tab pos="3271838" algn="l"/>
                <a:tab pos="3729038" algn="l"/>
                <a:tab pos="4186238" algn="l"/>
                <a:tab pos="4643438" algn="l"/>
                <a:tab pos="5100638" algn="l"/>
                <a:tab pos="5557838" algn="l"/>
                <a:tab pos="6015038" algn="l"/>
                <a:tab pos="6472238" algn="l"/>
                <a:tab pos="6929438" algn="l"/>
                <a:tab pos="7386638" algn="l"/>
                <a:tab pos="7843838" algn="l"/>
                <a:tab pos="8301038" algn="l"/>
                <a:tab pos="8758238" algn="l"/>
                <a:tab pos="9215438" algn="l"/>
              </a:tabLst>
            </a:pPr>
            <a:r>
              <a:rPr lang="en-US" sz="2400" dirty="0" smtClean="0"/>
              <a:t>But Nutrition is varied and Disease is Moderate</a:t>
            </a:r>
          </a:p>
          <a:p>
            <a:pPr marL="415925" indent="-311150">
              <a:buClr>
                <a:srgbClr val="000080"/>
              </a:buClr>
              <a:buSzPct val="45000"/>
              <a:buFont typeface="Wingdings" charset="2"/>
              <a:buChar char=""/>
              <a:tabLst>
                <a:tab pos="415925" algn="l"/>
                <a:tab pos="528638" algn="l"/>
                <a:tab pos="985838" algn="l"/>
                <a:tab pos="1443038" algn="l"/>
                <a:tab pos="1900238" algn="l"/>
                <a:tab pos="2357438" algn="l"/>
                <a:tab pos="2814638" algn="l"/>
                <a:tab pos="3271838" algn="l"/>
                <a:tab pos="3729038" algn="l"/>
                <a:tab pos="4186238" algn="l"/>
                <a:tab pos="4643438" algn="l"/>
                <a:tab pos="5100638" algn="l"/>
                <a:tab pos="5557838" algn="l"/>
                <a:tab pos="6015038" algn="l"/>
                <a:tab pos="6472238" algn="l"/>
                <a:tab pos="6929438" algn="l"/>
                <a:tab pos="7386638" algn="l"/>
                <a:tab pos="7843838" algn="l"/>
                <a:tab pos="8301038" algn="l"/>
                <a:tab pos="8758238" algn="l"/>
                <a:tab pos="9215438" algn="l"/>
              </a:tabLst>
            </a:pPr>
            <a:r>
              <a:rPr lang="en-US" sz="2400" dirty="0" smtClean="0"/>
              <a:t>Women’s Status High</a:t>
            </a:r>
          </a:p>
          <a:p>
            <a:endParaRPr lang="en-US" sz="3200" dirty="0"/>
          </a:p>
        </p:txBody>
      </p:sp>
      <p:pic>
        <p:nvPicPr>
          <p:cNvPr id="7" name="Content Placeholder 6" descr="Hunt &amp; Gather.jpg"/>
          <p:cNvPicPr>
            <a:picLocks noGrp="1" noChangeAspect="1"/>
          </p:cNvPicPr>
          <p:nvPr>
            <p:ph sz="quarter" idx="13"/>
          </p:nvPr>
        </p:nvPicPr>
        <p:blipFill>
          <a:blip r:embed="rId2" cstate="print"/>
          <a:stretch>
            <a:fillRect/>
          </a:stretch>
        </p:blipFill>
        <p:spPr>
          <a:xfrm>
            <a:off x="228600" y="1905000"/>
            <a:ext cx="4343400" cy="3352800"/>
          </a:xfrm>
        </p:spPr>
      </p:pic>
      <p:sp>
        <p:nvSpPr>
          <p:cNvPr id="4" name="Title 3"/>
          <p:cNvSpPr>
            <a:spLocks noGrp="1"/>
          </p:cNvSpPr>
          <p:nvPr>
            <p:ph type="title"/>
          </p:nvPr>
        </p:nvSpPr>
        <p:spPr>
          <a:xfrm>
            <a:off x="352426" y="228600"/>
            <a:ext cx="8105774" cy="1066800"/>
          </a:xfrm>
        </p:spPr>
        <p:txBody>
          <a:bodyPr>
            <a:normAutofit fontScale="90000"/>
          </a:bodyPr>
          <a:lstStyle/>
          <a:p>
            <a:r>
              <a:rPr lang="en-US" dirty="0" smtClean="0"/>
              <a:t>The Paleolithic: Hunter-Gatherer Economy</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griculture.jpg"/>
          <p:cNvPicPr>
            <a:picLocks noGrp="1" noChangeAspect="1"/>
          </p:cNvPicPr>
          <p:nvPr>
            <p:ph sz="quarter" idx="14"/>
          </p:nvPr>
        </p:nvPicPr>
        <p:blipFill>
          <a:blip r:embed="rId2" cstate="print"/>
          <a:stretch>
            <a:fillRect/>
          </a:stretch>
        </p:blipFill>
        <p:spPr>
          <a:xfrm>
            <a:off x="4900613" y="2016470"/>
            <a:ext cx="3886200" cy="3182248"/>
          </a:xfrm>
        </p:spPr>
      </p:pic>
      <p:sp>
        <p:nvSpPr>
          <p:cNvPr id="3" name="Content Placeholder 2"/>
          <p:cNvSpPr>
            <a:spLocks noGrp="1"/>
          </p:cNvSpPr>
          <p:nvPr>
            <p:ph sz="quarter" idx="13"/>
          </p:nvPr>
        </p:nvSpPr>
        <p:spPr>
          <a:xfrm>
            <a:off x="352426" y="1463040"/>
            <a:ext cx="4295774" cy="4328160"/>
          </a:xfrm>
        </p:spPr>
        <p:txBody>
          <a:bodyPr>
            <a:noAutofit/>
          </a:bodyPr>
          <a:lstStyle/>
          <a:p>
            <a:r>
              <a:rPr lang="en-US" sz="2400" dirty="0" smtClean="0"/>
              <a:t>Nutrition Worse than Among Hunter-Gatherers – subsistence monoculture</a:t>
            </a:r>
          </a:p>
          <a:p>
            <a:r>
              <a:rPr lang="en-US" sz="2400" dirty="0" smtClean="0"/>
              <a:t>Disease More Common</a:t>
            </a:r>
          </a:p>
          <a:p>
            <a:r>
              <a:rPr lang="en-US" sz="2400" dirty="0" smtClean="0"/>
              <a:t>Life about as long: average &lt;30 years on average</a:t>
            </a:r>
          </a:p>
          <a:p>
            <a:r>
              <a:rPr lang="en-US" sz="2400" dirty="0" smtClean="0"/>
              <a:t>Security Greater – Rise of Soldiers</a:t>
            </a:r>
          </a:p>
          <a:p>
            <a:r>
              <a:rPr lang="en-US" sz="2400" dirty="0" smtClean="0"/>
              <a:t>Fertility Higher: Women as Mothers of Workers; Status Low</a:t>
            </a:r>
            <a:endParaRPr lang="en-US" sz="2400" dirty="0"/>
          </a:p>
        </p:txBody>
      </p:sp>
      <p:sp>
        <p:nvSpPr>
          <p:cNvPr id="4" name="Title 3"/>
          <p:cNvSpPr>
            <a:spLocks noGrp="1"/>
          </p:cNvSpPr>
          <p:nvPr>
            <p:ph type="title"/>
          </p:nvPr>
        </p:nvSpPr>
        <p:spPr/>
        <p:txBody>
          <a:bodyPr>
            <a:normAutofit fontScale="90000"/>
          </a:bodyPr>
          <a:lstStyle/>
          <a:p>
            <a:pPr algn="ctr"/>
            <a:r>
              <a:rPr lang="en-US" dirty="0" smtClean="0"/>
              <a:t>Agriculture supplemented by Pastoralism: </a:t>
            </a:r>
            <a:br>
              <a:rPr lang="en-US" dirty="0" smtClean="0"/>
            </a:br>
            <a:r>
              <a:rPr lang="en-US" dirty="0" err="1" smtClean="0"/>
              <a:t>approx</a:t>
            </a:r>
            <a:r>
              <a:rPr lang="en-US" dirty="0" smtClean="0"/>
              <a:t> 10,000 BC-1750</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352426" y="1463040"/>
            <a:ext cx="3609974" cy="4288536"/>
          </a:xfrm>
        </p:spPr>
        <p:txBody>
          <a:bodyPr>
            <a:normAutofit fontScale="92500" lnSpcReduction="10000"/>
          </a:bodyPr>
          <a:lstStyle/>
          <a:p>
            <a:r>
              <a:rPr lang="en-US" sz="1800" dirty="0" smtClean="0"/>
              <a:t>-Have been around for a long time.</a:t>
            </a:r>
          </a:p>
          <a:p>
            <a:r>
              <a:rPr lang="en-US" sz="1800" dirty="0" smtClean="0"/>
              <a:t>In about 380 BC, the Greek philosopher Plato wrote a dialogue called The Republic, in which his mentor Socrates described an ideal just government in an ideal city-state.</a:t>
            </a:r>
          </a:p>
          <a:p>
            <a:r>
              <a:rPr lang="en-US" sz="1800" dirty="0" smtClean="0"/>
              <a:t>Socrates thought everyone should do the work they were best at – then they would be happy. They would be happy if they loved their work; they would have no input into how the government is run.</a:t>
            </a:r>
          </a:p>
          <a:p>
            <a:r>
              <a:rPr lang="en-US" sz="1800" dirty="0" smtClean="0"/>
              <a:t>He thought not only property, but also wives and children should be held in common.</a:t>
            </a:r>
            <a:endParaRPr lang="en-US" sz="1800" dirty="0"/>
          </a:p>
        </p:txBody>
      </p:sp>
      <p:sp>
        <p:nvSpPr>
          <p:cNvPr id="4" name="Title 3"/>
          <p:cNvSpPr>
            <a:spLocks noGrp="1"/>
          </p:cNvSpPr>
          <p:nvPr>
            <p:ph type="title"/>
          </p:nvPr>
        </p:nvSpPr>
        <p:spPr/>
        <p:txBody>
          <a:bodyPr/>
          <a:lstStyle/>
          <a:p>
            <a:r>
              <a:rPr lang="en-US" dirty="0" smtClean="0"/>
              <a:t>Models of a Perfect Economy</a:t>
            </a:r>
            <a:endParaRPr lang="en-US" dirty="0"/>
          </a:p>
        </p:txBody>
      </p:sp>
      <p:pic>
        <p:nvPicPr>
          <p:cNvPr id="5" name="Content Placeholder 4"/>
          <p:cNvPicPr>
            <a:picLocks noGrp="1" noChangeAspect="1"/>
          </p:cNvPicPr>
          <p:nvPr>
            <p:ph sz="quarter" idx="14"/>
          </p:nvPr>
        </p:nvPicPr>
        <p:blipFill>
          <a:blip r:embed="rId2" cstate="print">
            <a:extLst>
              <a:ext uri="{28A0092B-C50C-407E-A947-70E740481C1C}">
                <a14:useLocalDpi xmlns:a14="http://schemas.microsoft.com/office/drawing/2010/main" val="0"/>
              </a:ext>
            </a:extLst>
          </a:blip>
          <a:stretch>
            <a:fillRect/>
          </a:stretch>
        </p:blipFill>
        <p:spPr>
          <a:xfrm>
            <a:off x="4191000" y="1828801"/>
            <a:ext cx="4595813" cy="3581400"/>
          </a:xfrm>
        </p:spPr>
      </p:pic>
    </p:spTree>
    <p:extLst>
      <p:ext uri="{BB962C8B-B14F-4D97-AF65-F5344CB8AC3E}">
        <p14:creationId xmlns:p14="http://schemas.microsoft.com/office/powerpoint/2010/main" val="3586362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a:xfrm>
            <a:off x="3352800" y="1447800"/>
            <a:ext cx="5510784" cy="5242560"/>
          </a:xfrm>
        </p:spPr>
        <p:txBody>
          <a:bodyPr>
            <a:normAutofit fontScale="92500"/>
          </a:bodyPr>
          <a:lstStyle/>
          <a:p>
            <a:r>
              <a:rPr lang="en-US" dirty="0" smtClean="0"/>
              <a:t>-The Founders of the United States were wealthy and well-educated. They wanted to ensure that the country was open to business, that the national government was strong but not too intrusive, and that the scope for political influence by popular power was limited.</a:t>
            </a:r>
          </a:p>
          <a:p>
            <a:r>
              <a:rPr lang="en-US" dirty="0"/>
              <a:t>The Commerce Clause refers to </a:t>
            </a:r>
            <a:r>
              <a:rPr lang="en-US" u="sng" dirty="0">
                <a:hlinkClick r:id="rId2"/>
              </a:rPr>
              <a:t>Article 1, Section 8, Clause 3 of the U.S. Constitution</a:t>
            </a:r>
            <a:r>
              <a:rPr lang="en-US" dirty="0"/>
              <a:t>, which gives Congress the power “to regulate commerce with foreign nations, and among the several states, and with the Indian tribes</a:t>
            </a:r>
            <a:r>
              <a:rPr lang="en-US" dirty="0" smtClean="0"/>
              <a:t>.” Its primary intent is to prevent states from imposing restrictions on commerce with other states or to conclude separate commercial treaties with other nations, so that the USA could become one continent-wide free market.</a:t>
            </a:r>
          </a:p>
          <a:p>
            <a:r>
              <a:rPr lang="en-US" dirty="0" smtClean="0"/>
              <a:t>The American approach to private property was built around the ideas of John Locke, a 17</a:t>
            </a:r>
            <a:r>
              <a:rPr lang="en-US" baseline="30000" dirty="0" smtClean="0"/>
              <a:t>th</a:t>
            </a:r>
            <a:r>
              <a:rPr lang="en-US" dirty="0" smtClean="0"/>
              <a:t> century British philosopher, who wrote: </a:t>
            </a:r>
            <a:r>
              <a:rPr lang="en-US" dirty="0" smtClean="0"/>
              <a:t>“Man </a:t>
            </a:r>
            <a:r>
              <a:rPr lang="en-US" dirty="0"/>
              <a:t>being born, as has been proved, with a title to perfect freedom, and an </a:t>
            </a:r>
            <a:r>
              <a:rPr lang="en-US" dirty="0" err="1"/>
              <a:t>uncontrouled</a:t>
            </a:r>
            <a:r>
              <a:rPr lang="en-US" dirty="0"/>
              <a:t> enjoyment of all the rights and privileges of the law of nature, equally with any other man, or number of men in the world, hath by nature a power, not only to preserve his property, that is, his </a:t>
            </a:r>
            <a:r>
              <a:rPr lang="en-US" b="1" dirty="0"/>
              <a:t>life, liberty and estate</a:t>
            </a:r>
            <a:r>
              <a:rPr lang="en-US" dirty="0"/>
              <a:t>, against the injuries and attempts of other men; but to judge of, and punish the breaches of that law in others</a:t>
            </a:r>
            <a:r>
              <a:rPr lang="en-US" dirty="0" smtClean="0"/>
              <a:t>.” Locke considered the main duty of the police was to protect property.</a:t>
            </a:r>
          </a:p>
        </p:txBody>
      </p:sp>
      <p:pic>
        <p:nvPicPr>
          <p:cNvPr id="5" name="Content Placeholder 4"/>
          <p:cNvPicPr>
            <a:picLocks noGrp="1" noChangeAspect="1"/>
          </p:cNvPicPr>
          <p:nvPr>
            <p:ph sz="quarter" idx="13"/>
          </p:nvPr>
        </p:nvPicPr>
        <p:blipFill>
          <a:blip r:embed="rId3" cstate="print">
            <a:extLst>
              <a:ext uri="{28A0092B-C50C-407E-A947-70E740481C1C}">
                <a14:useLocalDpi xmlns:a14="http://schemas.microsoft.com/office/drawing/2010/main" val="0"/>
              </a:ext>
            </a:extLst>
          </a:blip>
          <a:stretch>
            <a:fillRect/>
          </a:stretch>
        </p:blipFill>
        <p:spPr>
          <a:xfrm>
            <a:off x="205899" y="1447800"/>
            <a:ext cx="2918301" cy="3717925"/>
          </a:xfrm>
        </p:spPr>
      </p:pic>
      <p:sp>
        <p:nvSpPr>
          <p:cNvPr id="4" name="Title 3"/>
          <p:cNvSpPr>
            <a:spLocks noGrp="1"/>
          </p:cNvSpPr>
          <p:nvPr>
            <p:ph type="title"/>
          </p:nvPr>
        </p:nvSpPr>
        <p:spPr/>
        <p:txBody>
          <a:bodyPr>
            <a:normAutofit fontScale="90000"/>
          </a:bodyPr>
          <a:lstStyle/>
          <a:p>
            <a:r>
              <a:rPr lang="en-US" dirty="0" smtClean="0"/>
              <a:t>The United States as an Ideal Economy</a:t>
            </a:r>
            <a:endParaRPr lang="en-US" dirty="0"/>
          </a:p>
        </p:txBody>
      </p:sp>
      <p:sp>
        <p:nvSpPr>
          <p:cNvPr id="6" name="TextBox 5"/>
          <p:cNvSpPr txBox="1"/>
          <p:nvPr/>
        </p:nvSpPr>
        <p:spPr>
          <a:xfrm>
            <a:off x="1066800" y="5410200"/>
            <a:ext cx="2057400" cy="369332"/>
          </a:xfrm>
          <a:prstGeom prst="rect">
            <a:avLst/>
          </a:prstGeom>
          <a:noFill/>
        </p:spPr>
        <p:txBody>
          <a:bodyPr wrap="square" rtlCol="0">
            <a:spAutoFit/>
          </a:bodyPr>
          <a:lstStyle/>
          <a:p>
            <a:r>
              <a:rPr lang="en-US" dirty="0" smtClean="0"/>
              <a:t>Alexander Hamilton</a:t>
            </a:r>
            <a:endParaRPr lang="en-US" dirty="0"/>
          </a:p>
        </p:txBody>
      </p:sp>
    </p:spTree>
    <p:extLst>
      <p:ext uri="{BB962C8B-B14F-4D97-AF65-F5344CB8AC3E}">
        <p14:creationId xmlns:p14="http://schemas.microsoft.com/office/powerpoint/2010/main" val="23808042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352426" y="1463040"/>
            <a:ext cx="3990974" cy="4288536"/>
          </a:xfrm>
        </p:spPr>
        <p:txBody>
          <a:bodyPr/>
          <a:lstStyle/>
          <a:p>
            <a:r>
              <a:rPr lang="en-US" dirty="0" smtClean="0"/>
              <a:t>Liberty, Equality, Fraternity: This was the slogan of the French Revolution in 1789, in which wealthy aristocrats were violently thrown out and replaced by a Republic, with most power in the hands of elected representatives of the common people.</a:t>
            </a:r>
          </a:p>
          <a:p>
            <a:r>
              <a:rPr lang="en-US" dirty="0" smtClean="0"/>
              <a:t>The Revolutionary government nationalized the estates of aristocrats, as well as church lands. Urban guilds and their monopolies were abolished, and small businesses flourished. Due to the disruption to the old regime, the new one could never collect enough taxes to pay its bills, and so slipped into hyperinflation, which set the stage for the emergence of Napoleon as a dictator in 1799.</a:t>
            </a:r>
            <a:endParaRPr lang="en-US" dirty="0"/>
          </a:p>
        </p:txBody>
      </p:sp>
      <p:sp>
        <p:nvSpPr>
          <p:cNvPr id="4" name="Title 3"/>
          <p:cNvSpPr>
            <a:spLocks noGrp="1"/>
          </p:cNvSpPr>
          <p:nvPr>
            <p:ph type="title"/>
          </p:nvPr>
        </p:nvSpPr>
        <p:spPr/>
        <p:txBody>
          <a:bodyPr/>
          <a:lstStyle/>
          <a:p>
            <a:r>
              <a:rPr lang="en-US" dirty="0" smtClean="0"/>
              <a:t>The French Revolution</a:t>
            </a:r>
            <a:endParaRPr lang="en-US" dirty="0"/>
          </a:p>
        </p:txBody>
      </p:sp>
      <p:pic>
        <p:nvPicPr>
          <p:cNvPr id="7" name="Content Placeholder 6"/>
          <p:cNvPicPr>
            <a:picLocks noGrp="1" noChangeAspect="1"/>
          </p:cNvPicPr>
          <p:nvPr>
            <p:ph sz="quarter" idx="14"/>
          </p:nvPr>
        </p:nvPicPr>
        <p:blipFill>
          <a:blip r:embed="rId2" cstate="print">
            <a:extLst>
              <a:ext uri="{28A0092B-C50C-407E-A947-70E740481C1C}">
                <a14:useLocalDpi xmlns:a14="http://schemas.microsoft.com/office/drawing/2010/main" val="0"/>
              </a:ext>
            </a:extLst>
          </a:blip>
          <a:stretch>
            <a:fillRect/>
          </a:stretch>
        </p:blipFill>
        <p:spPr>
          <a:xfrm>
            <a:off x="4900613" y="2082723"/>
            <a:ext cx="3886200" cy="3049741"/>
          </a:xfrm>
        </p:spPr>
      </p:pic>
    </p:spTree>
    <p:extLst>
      <p:ext uri="{BB962C8B-B14F-4D97-AF65-F5344CB8AC3E}">
        <p14:creationId xmlns:p14="http://schemas.microsoft.com/office/powerpoint/2010/main" val="32975733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a:xfrm>
            <a:off x="4572000" y="1463040"/>
            <a:ext cx="4215384" cy="4288536"/>
          </a:xfrm>
        </p:spPr>
        <p:txBody>
          <a:bodyPr>
            <a:normAutofit lnSpcReduction="10000"/>
          </a:bodyPr>
          <a:lstStyle/>
          <a:p>
            <a:r>
              <a:rPr lang="en-US" dirty="0" smtClean="0"/>
              <a:t>Karl Marx wrote The Communist Manifesto, the foundational document of European Communist doctrine, in 1848, the same year as a failed Communist revolution in Paris. It was not until 1917 that a successful Communist revolution occurred – and this was not in an advanced country, as Marx had predicted; it was in the underdeveloped conditions of Russia. Vladimir Lenin, its leader, created the idea of a dictatorial government – the Soviet Union -- which was supposed to rule on behalf of the workers, and the old aristocratic order was overthrown. Under Joseph Stalin in the late 20s and 30s, agriculture was collectivized at a cost in lives of some 12 million people. The lack of a direct benefit to people from their labor, and the channeling of benefits through government bodies, were huge incentives to slacking and to corruption. The Soviet empire collapsed in 1989.</a:t>
            </a:r>
            <a:endParaRPr lang="en-US" dirty="0"/>
          </a:p>
        </p:txBody>
      </p:sp>
      <p:pic>
        <p:nvPicPr>
          <p:cNvPr id="5" name="Content Placeholder 4"/>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390525" y="1639094"/>
            <a:ext cx="3810000" cy="3937000"/>
          </a:xfrm>
        </p:spPr>
      </p:pic>
      <p:sp>
        <p:nvSpPr>
          <p:cNvPr id="4" name="Title 3"/>
          <p:cNvSpPr>
            <a:spLocks noGrp="1"/>
          </p:cNvSpPr>
          <p:nvPr>
            <p:ph type="title"/>
          </p:nvPr>
        </p:nvSpPr>
        <p:spPr/>
        <p:txBody>
          <a:bodyPr/>
          <a:lstStyle/>
          <a:p>
            <a:r>
              <a:rPr lang="en-US" dirty="0" smtClean="0"/>
              <a:t>The Russian Revolution</a:t>
            </a:r>
            <a:endParaRPr lang="en-US" dirty="0"/>
          </a:p>
        </p:txBody>
      </p:sp>
    </p:spTree>
    <p:extLst>
      <p:ext uri="{BB962C8B-B14F-4D97-AF65-F5344CB8AC3E}">
        <p14:creationId xmlns:p14="http://schemas.microsoft.com/office/powerpoint/2010/main" val="11148869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half" idx="2"/>
          </p:nvPr>
        </p:nvSpPr>
        <p:spPr>
          <a:xfrm>
            <a:off x="352426" y="1463040"/>
            <a:ext cx="3886200" cy="2651760"/>
          </a:xfrm>
        </p:spPr>
        <p:txBody>
          <a:bodyPr/>
          <a:lstStyle/>
          <a:p>
            <a:r>
              <a:rPr lang="en-US" i="0" dirty="0" smtClean="0"/>
              <a:t>-Ideology</a:t>
            </a:r>
          </a:p>
          <a:p>
            <a:r>
              <a:rPr lang="en-US" i="0" dirty="0" smtClean="0"/>
              <a:t>-Communist state-ownership of means of production</a:t>
            </a:r>
          </a:p>
          <a:p>
            <a:r>
              <a:rPr lang="en-US" i="0" dirty="0" smtClean="0"/>
              <a:t>-”Great Leap Forward” in the 50s: Collectivization &amp; Industrialization – approx 30 million people died.</a:t>
            </a:r>
            <a:endParaRPr lang="en-US" i="0" dirty="0"/>
          </a:p>
        </p:txBody>
      </p:sp>
      <p:sp>
        <p:nvSpPr>
          <p:cNvPr id="8" name="Text Placeholder 7"/>
          <p:cNvSpPr>
            <a:spLocks noGrp="1"/>
          </p:cNvSpPr>
          <p:nvPr>
            <p:ph type="body" sz="half" idx="15"/>
          </p:nvPr>
        </p:nvSpPr>
        <p:spPr>
          <a:xfrm>
            <a:off x="4572000" y="3962400"/>
            <a:ext cx="3886200" cy="2651760"/>
          </a:xfrm>
        </p:spPr>
        <p:txBody>
          <a:bodyPr>
            <a:normAutofit/>
          </a:bodyPr>
          <a:lstStyle/>
          <a:p>
            <a:r>
              <a:rPr lang="en-US" i="0" dirty="0" smtClean="0"/>
              <a:t>-Pragmatism</a:t>
            </a:r>
          </a:p>
          <a:p>
            <a:r>
              <a:rPr lang="en-US" i="0" dirty="0" smtClean="0"/>
              <a:t>-Mixed State &amp; Private Ownership</a:t>
            </a:r>
          </a:p>
          <a:p>
            <a:r>
              <a:rPr lang="en-US" i="0" dirty="0" smtClean="0"/>
              <a:t>-Adopted Japanese-style “Export-led Growth” model</a:t>
            </a:r>
          </a:p>
          <a:p>
            <a:r>
              <a:rPr lang="en-US" i="0" dirty="0" smtClean="0"/>
              <a:t>-Economic growth on average 1979-2013 of 9.5%/yr</a:t>
            </a:r>
          </a:p>
        </p:txBody>
      </p:sp>
      <p:pic>
        <p:nvPicPr>
          <p:cNvPr id="10" name="Content Placeholder 9" descr="deng-xiaoping.jpg"/>
          <p:cNvPicPr>
            <a:picLocks noGrp="1" noChangeAspect="1"/>
          </p:cNvPicPr>
          <p:nvPr>
            <p:ph sz="quarter" idx="14"/>
          </p:nvPr>
        </p:nvPicPr>
        <p:blipFill>
          <a:blip r:embed="rId2" cstate="print"/>
          <a:stretch>
            <a:fillRect/>
          </a:stretch>
        </p:blipFill>
        <p:spPr>
          <a:xfrm>
            <a:off x="4343400" y="1524000"/>
            <a:ext cx="4519613" cy="2057400"/>
          </a:xfrm>
        </p:spPr>
      </p:pic>
      <p:pic>
        <p:nvPicPr>
          <p:cNvPr id="9" name="Content Placeholder 8" descr="mao-communist-snake.jpg"/>
          <p:cNvPicPr>
            <a:picLocks noGrp="1" noChangeAspect="1"/>
          </p:cNvPicPr>
          <p:nvPr>
            <p:ph sz="quarter" idx="13"/>
          </p:nvPr>
        </p:nvPicPr>
        <p:blipFill>
          <a:blip r:embed="rId3" cstate="print"/>
          <a:stretch>
            <a:fillRect/>
          </a:stretch>
        </p:blipFill>
        <p:spPr>
          <a:xfrm>
            <a:off x="685800" y="4572000"/>
            <a:ext cx="3200400" cy="1830229"/>
          </a:xfrm>
        </p:spPr>
      </p:pic>
      <p:sp>
        <p:nvSpPr>
          <p:cNvPr id="4" name="Title 3"/>
          <p:cNvSpPr>
            <a:spLocks noGrp="1"/>
          </p:cNvSpPr>
          <p:nvPr>
            <p:ph type="title"/>
          </p:nvPr>
        </p:nvSpPr>
        <p:spPr/>
        <p:txBody>
          <a:bodyPr/>
          <a:lstStyle/>
          <a:p>
            <a:r>
              <a:rPr lang="en-US" dirty="0" smtClean="0"/>
              <a:t>China Under Mao; &amp; Under Deng</a:t>
            </a:r>
            <a:endParaRPr lang="en-US" dirty="0"/>
          </a:p>
        </p:txBody>
      </p:sp>
    </p:spTree>
    <p:extLst>
      <p:ext uri="{BB962C8B-B14F-4D97-AF65-F5344CB8AC3E}">
        <p14:creationId xmlns:p14="http://schemas.microsoft.com/office/powerpoint/2010/main" val="19838548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evolution of capitalism.jpg"/>
          <p:cNvPicPr>
            <a:picLocks noGrp="1" noChangeAspect="1"/>
          </p:cNvPicPr>
          <p:nvPr>
            <p:ph sz="quarter" idx="14"/>
          </p:nvPr>
        </p:nvPicPr>
        <p:blipFill>
          <a:blip r:embed="rId2" cstate="print"/>
          <a:stretch>
            <a:fillRect/>
          </a:stretch>
        </p:blipFill>
        <p:spPr>
          <a:xfrm>
            <a:off x="3657600" y="152400"/>
            <a:ext cx="5486400" cy="3048000"/>
          </a:xfrm>
        </p:spPr>
      </p:pic>
      <p:sp>
        <p:nvSpPr>
          <p:cNvPr id="3" name="Content Placeholder 2"/>
          <p:cNvSpPr>
            <a:spLocks noGrp="1"/>
          </p:cNvSpPr>
          <p:nvPr>
            <p:ph sz="quarter" idx="13"/>
          </p:nvPr>
        </p:nvSpPr>
        <p:spPr>
          <a:xfrm>
            <a:off x="352426" y="3276600"/>
            <a:ext cx="8639174" cy="3581400"/>
          </a:xfrm>
        </p:spPr>
        <p:txBody>
          <a:bodyPr>
            <a:normAutofit fontScale="92500" lnSpcReduction="10000"/>
          </a:bodyPr>
          <a:lstStyle/>
          <a:p>
            <a:r>
              <a:rPr lang="en-US" sz="2000" dirty="0" smtClean="0"/>
              <a:t>-Ownership of means of production by wealthy “capitalists”, who own “capital”, which is the means of production</a:t>
            </a:r>
          </a:p>
          <a:p>
            <a:r>
              <a:rPr lang="en-US" sz="2000" dirty="0" smtClean="0"/>
              <a:t>-Characterized by “economic freedom”, which in practice is more available as one’s wealth increases</a:t>
            </a:r>
          </a:p>
          <a:p>
            <a:r>
              <a:rPr lang="en-US" sz="2000" dirty="0" smtClean="0"/>
              <a:t>-Evolution from early Capitalism in which capitalists exercised monopoly power over easily replaced workers, to 21</a:t>
            </a:r>
            <a:r>
              <a:rPr lang="en-US" sz="2000" baseline="30000" dirty="0" smtClean="0"/>
              <a:t>st</a:t>
            </a:r>
            <a:r>
              <a:rPr lang="en-US" sz="2000" dirty="0" smtClean="0"/>
              <a:t> century industries in which highly trained work force is the primary and hard-to-replace resource of production; power of labor Demand (Capitalists) and Supply (Skilled labor) </a:t>
            </a:r>
            <a:r>
              <a:rPr lang="en-US" sz="2000" dirty="0" smtClean="0"/>
              <a:t>more balanced. </a:t>
            </a:r>
            <a:r>
              <a:rPr lang="en-US" sz="2000" dirty="0" smtClean="0"/>
              <a:t>Unskilled or Low-Skilled workers have much less power.</a:t>
            </a:r>
          </a:p>
          <a:p>
            <a:r>
              <a:rPr lang="en-US" sz="2000" dirty="0" smtClean="0"/>
              <a:t>-Main problem: Inequality of Income &amp; of </a:t>
            </a:r>
            <a:r>
              <a:rPr lang="en-US" sz="2000" dirty="0" smtClean="0"/>
              <a:t>Wealth</a:t>
            </a:r>
          </a:p>
          <a:p>
            <a:r>
              <a:rPr lang="en-US" sz="2000" dirty="0" smtClean="0"/>
              <a:t>-Second problem: Increasing concentration of industries (</a:t>
            </a:r>
            <a:r>
              <a:rPr lang="en-US" sz="2000" dirty="0" err="1" smtClean="0"/>
              <a:t>oligopolization</a:t>
            </a:r>
            <a:r>
              <a:rPr lang="en-US" sz="2000" dirty="0" smtClean="0"/>
              <a:t>)</a:t>
            </a:r>
            <a:endParaRPr lang="en-US" sz="2000" dirty="0"/>
          </a:p>
        </p:txBody>
      </p:sp>
      <p:sp>
        <p:nvSpPr>
          <p:cNvPr id="4" name="Title 3"/>
          <p:cNvSpPr>
            <a:spLocks noGrp="1"/>
          </p:cNvSpPr>
          <p:nvPr>
            <p:ph type="title"/>
          </p:nvPr>
        </p:nvSpPr>
        <p:spPr>
          <a:xfrm>
            <a:off x="0" y="228600"/>
            <a:ext cx="3733800" cy="1066800"/>
          </a:xfrm>
        </p:spPr>
        <p:txBody>
          <a:bodyPr>
            <a:normAutofit/>
          </a:bodyPr>
          <a:lstStyle/>
          <a:p>
            <a:r>
              <a:rPr lang="en-US" sz="3200" dirty="0" smtClean="0"/>
              <a:t>Systems: Capitalism/</a:t>
            </a:r>
            <a:br>
              <a:rPr lang="en-US" sz="3200" dirty="0" smtClean="0"/>
            </a:br>
            <a:r>
              <a:rPr lang="en-US" sz="3200" dirty="0" smtClean="0"/>
              <a:t>Market Economy</a:t>
            </a:r>
            <a:endParaRPr lang="en-US" sz="3200" dirty="0"/>
          </a:p>
        </p:txBody>
      </p:sp>
    </p:spTree>
    <p:extLst>
      <p:ext uri="{BB962C8B-B14F-4D97-AF65-F5344CB8AC3E}">
        <p14:creationId xmlns:p14="http://schemas.microsoft.com/office/powerpoint/2010/main" val="13940439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l="8732" r="8732"/>
          <a:stretch>
            <a:fillRect/>
          </a:stretch>
        </p:blipFill>
        <p:spPr/>
      </p:pic>
      <p:sp>
        <p:nvSpPr>
          <p:cNvPr id="3" name="Text Placeholder 2"/>
          <p:cNvSpPr>
            <a:spLocks noGrp="1"/>
          </p:cNvSpPr>
          <p:nvPr>
            <p:ph type="body" sz="quarter" idx="13"/>
          </p:nvPr>
        </p:nvSpPr>
        <p:spPr/>
        <p:txBody>
          <a:bodyPr>
            <a:normAutofit/>
          </a:bodyPr>
          <a:lstStyle/>
          <a:p>
            <a:r>
              <a:rPr lang="en-US" sz="1800" dirty="0" smtClean="0"/>
              <a:t>-</a:t>
            </a:r>
            <a:r>
              <a:rPr lang="en-US" sz="1800" i="0" dirty="0" smtClean="0"/>
              <a:t>Created by Pierre-Joseph Proudhon, in his 1840 book “What is Property?”</a:t>
            </a:r>
          </a:p>
          <a:p>
            <a:r>
              <a:rPr lang="en-US" sz="1800" i="0" dirty="0" smtClean="0"/>
              <a:t>-Promoted mutual </a:t>
            </a:r>
            <a:r>
              <a:rPr lang="en-US" sz="1800" i="0" dirty="0"/>
              <a:t>financial cooperation among workers. He believed this would transfer control of economic relations from </a:t>
            </a:r>
            <a:r>
              <a:rPr lang="en-US" sz="1800" i="0" dirty="0" smtClean="0"/>
              <a:t>capitalists</a:t>
            </a:r>
            <a:r>
              <a:rPr lang="en-US" sz="1800" i="0" dirty="0"/>
              <a:t> and </a:t>
            </a:r>
            <a:r>
              <a:rPr lang="en-US" sz="1800" i="0" dirty="0" smtClean="0"/>
              <a:t>financiers</a:t>
            </a:r>
            <a:r>
              <a:rPr lang="en-US" sz="1800" i="0" dirty="0"/>
              <a:t> to workers</a:t>
            </a:r>
            <a:r>
              <a:rPr lang="en-US" sz="1800" i="0" dirty="0" smtClean="0"/>
              <a:t>.</a:t>
            </a:r>
          </a:p>
          <a:p>
            <a:r>
              <a:rPr lang="en-US" sz="1800" i="0" dirty="0" smtClean="0"/>
              <a:t>Proposed the establishment of a bank to provide credit at very low rates of interest.</a:t>
            </a:r>
            <a:endParaRPr lang="en-US" sz="1800" dirty="0"/>
          </a:p>
        </p:txBody>
      </p:sp>
      <p:sp>
        <p:nvSpPr>
          <p:cNvPr id="4" name="Title 3"/>
          <p:cNvSpPr>
            <a:spLocks noGrp="1"/>
          </p:cNvSpPr>
          <p:nvPr>
            <p:ph type="title"/>
          </p:nvPr>
        </p:nvSpPr>
        <p:spPr/>
        <p:txBody>
          <a:bodyPr/>
          <a:lstStyle/>
          <a:p>
            <a:r>
              <a:rPr lang="en-US" dirty="0" smtClean="0"/>
              <a:t>Systems: Mutualism</a:t>
            </a:r>
            <a:endParaRPr lang="en-US" dirty="0"/>
          </a:p>
        </p:txBody>
      </p:sp>
    </p:spTree>
    <p:extLst>
      <p:ext uri="{BB962C8B-B14F-4D97-AF65-F5344CB8AC3E}">
        <p14:creationId xmlns:p14="http://schemas.microsoft.com/office/powerpoint/2010/main" val="16570266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a:xfrm>
            <a:off x="4495800" y="1463040"/>
            <a:ext cx="4291584" cy="5013960"/>
          </a:xfrm>
        </p:spPr>
        <p:txBody>
          <a:bodyPr>
            <a:normAutofit lnSpcReduction="10000"/>
          </a:bodyPr>
          <a:lstStyle/>
          <a:p>
            <a:r>
              <a:rPr lang="en-US" sz="1800" dirty="0" smtClean="0"/>
              <a:t>-Worker ownership of means of production – taken away from previous Capitalist owners</a:t>
            </a:r>
          </a:p>
          <a:p>
            <a:r>
              <a:rPr lang="en-US" sz="1800" dirty="0" smtClean="0"/>
              <a:t>-Collective ownership, also collective benefits: “From each according to his capacity; to each according to his need” – distributed by a workers’ collective</a:t>
            </a:r>
          </a:p>
          <a:p>
            <a:r>
              <a:rPr lang="en-US" sz="1800" dirty="0" smtClean="0"/>
              <a:t>-Built-in Incentives for workers to be slackers, because they do not benefit from increased productivity, and for those who distribute benefits to become corrupt, because they are making subjective assessments of what consumers “deserve”</a:t>
            </a:r>
          </a:p>
          <a:p>
            <a:r>
              <a:rPr lang="en-US" sz="1800" dirty="0" smtClean="0"/>
              <a:t>-Response to highly trained workers was often to </a:t>
            </a:r>
            <a:r>
              <a:rPr lang="en-US" sz="1800" dirty="0" smtClean="0"/>
              <a:t>tell </a:t>
            </a:r>
            <a:r>
              <a:rPr lang="en-US" sz="1800" dirty="0" smtClean="0"/>
              <a:t>them to work with no additional benefits: the concept was that workers would work voluntarily for the </a:t>
            </a:r>
            <a:r>
              <a:rPr lang="en-US" sz="1800" dirty="0" smtClean="0"/>
              <a:t>collective: rarely </a:t>
            </a:r>
            <a:r>
              <a:rPr lang="en-US" sz="1800" dirty="0" smtClean="0"/>
              <a:t>happens in practice</a:t>
            </a:r>
            <a:endParaRPr lang="en-US" sz="1800" dirty="0"/>
          </a:p>
        </p:txBody>
      </p:sp>
      <p:pic>
        <p:nvPicPr>
          <p:cNvPr id="5" name="Content Placeholder 4" descr="Communism.jpg"/>
          <p:cNvPicPr>
            <a:picLocks noGrp="1" noChangeAspect="1"/>
          </p:cNvPicPr>
          <p:nvPr>
            <p:ph sz="quarter" idx="13"/>
          </p:nvPr>
        </p:nvPicPr>
        <p:blipFill>
          <a:blip r:embed="rId2" cstate="print"/>
          <a:stretch>
            <a:fillRect/>
          </a:stretch>
        </p:blipFill>
        <p:spPr>
          <a:xfrm>
            <a:off x="352425" y="1958903"/>
            <a:ext cx="3886200" cy="3297382"/>
          </a:xfrm>
        </p:spPr>
      </p:pic>
      <p:sp>
        <p:nvSpPr>
          <p:cNvPr id="4" name="Title 3"/>
          <p:cNvSpPr>
            <a:spLocks noGrp="1"/>
          </p:cNvSpPr>
          <p:nvPr>
            <p:ph type="title"/>
          </p:nvPr>
        </p:nvSpPr>
        <p:spPr/>
        <p:txBody>
          <a:bodyPr/>
          <a:lstStyle/>
          <a:p>
            <a:r>
              <a:rPr lang="en-US" dirty="0" smtClean="0"/>
              <a:t>Systems: Communism</a:t>
            </a:r>
            <a:endParaRPr lang="en-US" dirty="0"/>
          </a:p>
        </p:txBody>
      </p:sp>
    </p:spTree>
    <p:extLst>
      <p:ext uri="{BB962C8B-B14F-4D97-AF65-F5344CB8AC3E}">
        <p14:creationId xmlns:p14="http://schemas.microsoft.com/office/powerpoint/2010/main" val="32071054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p:txBody>
          <a:bodyPr>
            <a:normAutofit lnSpcReduction="10000"/>
          </a:bodyPr>
          <a:lstStyle/>
          <a:p>
            <a:r>
              <a:rPr lang="en-US" dirty="0" smtClean="0"/>
              <a:t>-Social Democratic/Statist/Welfare State/ Nanny State: “a political, social and economic ideology that supports economic and social interventions to promote social justice within the framework of a capitalist economy, and a policy regime involving collective bargaining arrangements, a commitment to representative democracy, measures for income redistribution, regulation of the economy in the general interest and welfare state provisions.”</a:t>
            </a:r>
          </a:p>
          <a:p>
            <a:r>
              <a:rPr lang="en-US" dirty="0" smtClean="0"/>
              <a:t>-Applicable to various degrees to most rich country economies since the 1940s or earlier – especially applicable to France, for which government spending at all levels is 56% of GDP, or Denmark (58%); somewhat less so to the US (42%).</a:t>
            </a:r>
            <a:endParaRPr lang="en-US" dirty="0"/>
          </a:p>
        </p:txBody>
      </p:sp>
      <p:sp>
        <p:nvSpPr>
          <p:cNvPr id="4" name="Title 3"/>
          <p:cNvSpPr>
            <a:spLocks noGrp="1"/>
          </p:cNvSpPr>
          <p:nvPr>
            <p:ph type="title"/>
          </p:nvPr>
        </p:nvSpPr>
        <p:spPr/>
        <p:txBody>
          <a:bodyPr/>
          <a:lstStyle/>
          <a:p>
            <a:r>
              <a:rPr lang="en-US" dirty="0" smtClean="0"/>
              <a:t>Systems: Social Democratic/Statist</a:t>
            </a:r>
            <a:endParaRPr lang="en-US" dirty="0"/>
          </a:p>
        </p:txBody>
      </p:sp>
      <p:pic>
        <p:nvPicPr>
          <p:cNvPr id="5" name="Content Placeholder 4"/>
          <p:cNvPicPr>
            <a:picLocks noGrp="1" noChangeAspect="1"/>
          </p:cNvPicPr>
          <p:nvPr>
            <p:ph sz="quarter" idx="14"/>
          </p:nvPr>
        </p:nvPicPr>
        <p:blipFill>
          <a:blip r:embed="rId2" cstate="print">
            <a:extLst>
              <a:ext uri="{28A0092B-C50C-407E-A947-70E740481C1C}">
                <a14:useLocalDpi xmlns:a14="http://schemas.microsoft.com/office/drawing/2010/main" val="0"/>
              </a:ext>
            </a:extLst>
          </a:blip>
          <a:stretch>
            <a:fillRect/>
          </a:stretch>
        </p:blipFill>
        <p:spPr>
          <a:xfrm>
            <a:off x="4114800" y="1463040"/>
            <a:ext cx="5029200" cy="3718559"/>
          </a:xfrm>
        </p:spPr>
      </p:pic>
    </p:spTree>
    <p:extLst>
      <p:ext uri="{BB962C8B-B14F-4D97-AF65-F5344CB8AC3E}">
        <p14:creationId xmlns:p14="http://schemas.microsoft.com/office/powerpoint/2010/main" val="38358878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a:xfrm>
            <a:off x="3735450" y="1463040"/>
            <a:ext cx="5051934" cy="4288536"/>
          </a:xfrm>
        </p:spPr>
        <p:txBody>
          <a:bodyPr>
            <a:normAutofit/>
          </a:bodyPr>
          <a:lstStyle/>
          <a:p>
            <a:r>
              <a:rPr lang="en-US" sz="2000" dirty="0" smtClean="0"/>
              <a:t>Progress and Poverty, 1979</a:t>
            </a:r>
          </a:p>
          <a:p>
            <a:r>
              <a:rPr lang="en-US" sz="2000" dirty="0" smtClean="0"/>
              <a:t>-Land should not be monopolized by capitalists – it should be owned by the state and rented, or at least owned by individuals and taxed according to its rental value</a:t>
            </a:r>
          </a:p>
          <a:p>
            <a:r>
              <a:rPr lang="en-US" sz="2000" dirty="0" smtClean="0"/>
              <a:t>-Has been adopted by environmentalists, such as Herman Daly a former Senior Economist at the World Bank, for Environmental Economics</a:t>
            </a:r>
          </a:p>
          <a:p>
            <a:r>
              <a:rPr lang="en-US" sz="2000" dirty="0"/>
              <a:t>http://www.thesocialcontract.com/artman2/publish/tsc1303/article_1138.shtml</a:t>
            </a:r>
          </a:p>
        </p:txBody>
      </p:sp>
      <p:pic>
        <p:nvPicPr>
          <p:cNvPr id="5" name="Content Placeholder 4"/>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855599" y="1463675"/>
            <a:ext cx="2879851" cy="4287838"/>
          </a:xfrm>
        </p:spPr>
      </p:pic>
      <p:sp>
        <p:nvSpPr>
          <p:cNvPr id="4" name="Title 3"/>
          <p:cNvSpPr>
            <a:spLocks noGrp="1"/>
          </p:cNvSpPr>
          <p:nvPr>
            <p:ph type="title"/>
          </p:nvPr>
        </p:nvSpPr>
        <p:spPr/>
        <p:txBody>
          <a:bodyPr>
            <a:normAutofit fontScale="90000"/>
          </a:bodyPr>
          <a:lstStyle/>
          <a:p>
            <a:r>
              <a:rPr lang="en-US" dirty="0" smtClean="0"/>
              <a:t>Systems: </a:t>
            </a:r>
            <a:r>
              <a:rPr lang="en-US" dirty="0" err="1" smtClean="0"/>
              <a:t>Georgism</a:t>
            </a:r>
            <a:r>
              <a:rPr lang="en-US" dirty="0" smtClean="0"/>
              <a:t>/</a:t>
            </a:r>
            <a:br>
              <a:rPr lang="en-US" dirty="0" smtClean="0"/>
            </a:br>
            <a:r>
              <a:rPr lang="en-US" dirty="0" smtClean="0"/>
              <a:t>Environmental Economics</a:t>
            </a:r>
            <a:endParaRPr lang="en-US" dirty="0"/>
          </a:p>
        </p:txBody>
      </p:sp>
    </p:spTree>
    <p:extLst>
      <p:ext uri="{BB962C8B-B14F-4D97-AF65-F5344CB8AC3E}">
        <p14:creationId xmlns:p14="http://schemas.microsoft.com/office/powerpoint/2010/main" val="17063126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half" idx="2"/>
          </p:nvPr>
        </p:nvSpPr>
        <p:spPr>
          <a:xfrm>
            <a:off x="152400" y="1295400"/>
            <a:ext cx="3886200" cy="5334000"/>
          </a:xfrm>
        </p:spPr>
        <p:txBody>
          <a:bodyPr>
            <a:normAutofit fontScale="92500" lnSpcReduction="10000"/>
          </a:bodyPr>
          <a:lstStyle/>
          <a:p>
            <a:r>
              <a:rPr lang="en-US" sz="2400" dirty="0" smtClean="0"/>
              <a:t>-Founded by Scottish engineer, C.H. Douglas, in 1924</a:t>
            </a:r>
          </a:p>
          <a:p>
            <a:r>
              <a:rPr lang="en-US" sz="2400" dirty="0" smtClean="0"/>
              <a:t>-”</a:t>
            </a:r>
            <a:r>
              <a:rPr lang="en-US" sz="2400" dirty="0"/>
              <a:t>Social Dividend” paid to all because inherited technology belongs to entire </a:t>
            </a:r>
            <a:r>
              <a:rPr lang="en-US" sz="2400" dirty="0" smtClean="0"/>
              <a:t>society</a:t>
            </a:r>
          </a:p>
          <a:p>
            <a:r>
              <a:rPr lang="en-US" sz="2400" dirty="0" smtClean="0"/>
              <a:t>-complicated “A+B Theorem” regarding how bank credit leads to inflation</a:t>
            </a:r>
          </a:p>
          <a:p>
            <a:r>
              <a:rPr lang="en-US" sz="2400" dirty="0" smtClean="0"/>
              <a:t>-Political parties in Alberta Canada, Australia &amp; New </a:t>
            </a:r>
            <a:r>
              <a:rPr lang="en-US" sz="2400" dirty="0" smtClean="0"/>
              <a:t>Zealand</a:t>
            </a:r>
          </a:p>
          <a:p>
            <a:r>
              <a:rPr lang="en-US" sz="2400" dirty="0"/>
              <a:t>http://www.socred.org/s-c-action/social-credit-views/the-economics-of-social-credit-in-summary/social-credit-explained-in-7-points</a:t>
            </a:r>
            <a:endParaRPr lang="en-US" sz="2400" dirty="0"/>
          </a:p>
        </p:txBody>
      </p:sp>
      <p:pic>
        <p:nvPicPr>
          <p:cNvPr id="9" name="Content Placeholder 8"/>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4494880" y="266700"/>
            <a:ext cx="4496720" cy="2476500"/>
          </a:xfrm>
        </p:spPr>
      </p:pic>
      <p:pic>
        <p:nvPicPr>
          <p:cNvPr id="10" name="Content Placeholder 9"/>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5105400" y="2743200"/>
            <a:ext cx="3505200" cy="4114800"/>
          </a:xfrm>
        </p:spPr>
      </p:pic>
      <p:sp>
        <p:nvSpPr>
          <p:cNvPr id="4" name="Title 3"/>
          <p:cNvSpPr>
            <a:spLocks noGrp="1"/>
          </p:cNvSpPr>
          <p:nvPr>
            <p:ph type="title"/>
          </p:nvPr>
        </p:nvSpPr>
        <p:spPr>
          <a:xfrm>
            <a:off x="352426" y="228600"/>
            <a:ext cx="3000374" cy="1066800"/>
          </a:xfrm>
        </p:spPr>
        <p:txBody>
          <a:bodyPr>
            <a:normAutofit fontScale="90000"/>
          </a:bodyPr>
          <a:lstStyle/>
          <a:p>
            <a:r>
              <a:rPr lang="en-US" dirty="0" smtClean="0"/>
              <a:t>Systems: </a:t>
            </a:r>
            <a:br>
              <a:rPr lang="en-US" dirty="0" smtClean="0"/>
            </a:br>
            <a:r>
              <a:rPr lang="en-US" dirty="0" smtClean="0"/>
              <a:t>Social </a:t>
            </a:r>
            <a:r>
              <a:rPr lang="en-US" dirty="0" smtClean="0"/>
              <a:t>Credit</a:t>
            </a:r>
            <a:endParaRPr lang="en-US" dirty="0"/>
          </a:p>
        </p:txBody>
      </p:sp>
    </p:spTree>
    <p:extLst>
      <p:ext uri="{BB962C8B-B14F-4D97-AF65-F5344CB8AC3E}">
        <p14:creationId xmlns:p14="http://schemas.microsoft.com/office/powerpoint/2010/main" val="39997588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a:xfrm>
            <a:off x="4901184" y="1463040"/>
            <a:ext cx="3886200" cy="5090160"/>
          </a:xfrm>
        </p:spPr>
        <p:txBody>
          <a:bodyPr>
            <a:noAutofit/>
          </a:bodyPr>
          <a:lstStyle/>
          <a:p>
            <a:r>
              <a:rPr lang="en-US" sz="1800" dirty="0" smtClean="0"/>
              <a:t>-Libertarianism is “a political philosophy that upholds liberty as its principal objective. Libertarians seek to maximize autonomy and freedom of choice, emphasizing political freedom, voluntary association, and the primacy of individual judgment.”</a:t>
            </a:r>
          </a:p>
          <a:p>
            <a:r>
              <a:rPr lang="en-US" sz="1800" dirty="0" smtClean="0"/>
              <a:t>-Usually prefers minimal government (security functions only) and laissez-faire capitalism or sometimes limits on big business.</a:t>
            </a:r>
          </a:p>
          <a:p>
            <a:r>
              <a:rPr lang="en-US" sz="1800" dirty="0" smtClean="0"/>
              <a:t>-Ayn Rand a proponent of “monarchism”, a brand of libertarianism</a:t>
            </a:r>
            <a:endParaRPr lang="en-US" sz="1800" dirty="0" smtClean="0"/>
          </a:p>
          <a:p>
            <a:r>
              <a:rPr lang="en-US" sz="1800" dirty="0" smtClean="0"/>
              <a:t>-Ron Paul, US Presidential candidate in 2012, has libertarian tendencies.</a:t>
            </a:r>
            <a:endParaRPr lang="en-US" sz="1800" dirty="0"/>
          </a:p>
        </p:txBody>
      </p:sp>
      <p:pic>
        <p:nvPicPr>
          <p:cNvPr id="5" name="Content Placeholder 4" descr="Libertarianism.jpg"/>
          <p:cNvPicPr>
            <a:picLocks noGrp="1" noChangeAspect="1"/>
          </p:cNvPicPr>
          <p:nvPr>
            <p:ph sz="quarter" idx="13"/>
          </p:nvPr>
        </p:nvPicPr>
        <p:blipFill>
          <a:blip r:embed="rId2" cstate="print"/>
          <a:stretch>
            <a:fillRect/>
          </a:stretch>
        </p:blipFill>
        <p:spPr>
          <a:xfrm>
            <a:off x="352425" y="1664494"/>
            <a:ext cx="3886200" cy="3886200"/>
          </a:xfrm>
        </p:spPr>
      </p:pic>
      <p:sp>
        <p:nvSpPr>
          <p:cNvPr id="4" name="Title 3"/>
          <p:cNvSpPr>
            <a:spLocks noGrp="1"/>
          </p:cNvSpPr>
          <p:nvPr>
            <p:ph type="title"/>
          </p:nvPr>
        </p:nvSpPr>
        <p:spPr/>
        <p:txBody>
          <a:bodyPr/>
          <a:lstStyle/>
          <a:p>
            <a:r>
              <a:rPr lang="en-US" dirty="0" smtClean="0"/>
              <a:t>Systems: Libertarianism</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Gross National Happiness.jpg"/>
          <p:cNvPicPr>
            <a:picLocks noGrp="1" noChangeAspect="1"/>
          </p:cNvPicPr>
          <p:nvPr>
            <p:ph sz="quarter" idx="14"/>
          </p:nvPr>
        </p:nvPicPr>
        <p:blipFill>
          <a:blip r:embed="rId2" cstate="print"/>
          <a:stretch>
            <a:fillRect/>
          </a:stretch>
        </p:blipFill>
        <p:spPr>
          <a:xfrm>
            <a:off x="2057400" y="1371600"/>
            <a:ext cx="5257800" cy="1752600"/>
          </a:xfrm>
        </p:spPr>
      </p:pic>
      <p:sp>
        <p:nvSpPr>
          <p:cNvPr id="3" name="Content Placeholder 2"/>
          <p:cNvSpPr>
            <a:spLocks noGrp="1"/>
          </p:cNvSpPr>
          <p:nvPr>
            <p:ph sz="quarter" idx="13"/>
          </p:nvPr>
        </p:nvSpPr>
        <p:spPr>
          <a:xfrm>
            <a:off x="685800" y="3429000"/>
            <a:ext cx="7696200" cy="3221736"/>
          </a:xfrm>
        </p:spPr>
        <p:txBody>
          <a:bodyPr/>
          <a:lstStyle/>
          <a:p>
            <a:r>
              <a:rPr lang="en-US" dirty="0" smtClean="0"/>
              <a:t>Bhutan, a small Himalayan kingdom, introduced a measure called “Gross National Happiness”. </a:t>
            </a:r>
            <a:r>
              <a:rPr lang="en-US" dirty="0" smtClean="0"/>
              <a:t>Its former king, inspired </a:t>
            </a:r>
            <a:r>
              <a:rPr lang="en-US" dirty="0" smtClean="0"/>
              <a:t>a movement built on four pillars:</a:t>
            </a:r>
          </a:p>
          <a:p>
            <a:pPr marL="285750" indent="-285750">
              <a:buFont typeface="Arial" panose="020B0604020202020204" pitchFamily="34" charset="0"/>
              <a:buChar char="•"/>
            </a:pPr>
            <a:r>
              <a:rPr lang="en-US" dirty="0" smtClean="0"/>
              <a:t>Sustainable Development</a:t>
            </a:r>
          </a:p>
          <a:p>
            <a:pPr marL="285750" indent="-285750">
              <a:buFont typeface="Arial" panose="020B0604020202020204" pitchFamily="34" charset="0"/>
              <a:buChar char="•"/>
            </a:pPr>
            <a:r>
              <a:rPr lang="en-US" dirty="0" smtClean="0"/>
              <a:t>Preservation &amp; Promotion of Cultural Values</a:t>
            </a:r>
          </a:p>
          <a:p>
            <a:pPr marL="285750" indent="-285750">
              <a:buFont typeface="Arial" panose="020B0604020202020204" pitchFamily="34" charset="0"/>
              <a:buChar char="•"/>
            </a:pPr>
            <a:r>
              <a:rPr lang="en-US" dirty="0" smtClean="0"/>
              <a:t>Conservation of the Natural Environment</a:t>
            </a:r>
          </a:p>
          <a:p>
            <a:pPr marL="285750" indent="-285750">
              <a:buFont typeface="Arial" panose="020B0604020202020204" pitchFamily="34" charset="0"/>
              <a:buChar char="•"/>
            </a:pPr>
            <a:r>
              <a:rPr lang="en-US" dirty="0" smtClean="0"/>
              <a:t>Establishment of Good Governance</a:t>
            </a:r>
          </a:p>
          <a:p>
            <a:r>
              <a:rPr lang="en-US" dirty="0" smtClean="0"/>
              <a:t>This depends less on a particular economic system and more on psychological indicators of </a:t>
            </a:r>
            <a:r>
              <a:rPr lang="en-US" dirty="0" smtClean="0"/>
              <a:t>well-being, which in practice is self-reported. </a:t>
            </a:r>
            <a:r>
              <a:rPr lang="en-US" dirty="0" smtClean="0"/>
              <a:t>The problem is that it is hard to measure.</a:t>
            </a:r>
            <a:endParaRPr lang="en-US" dirty="0"/>
          </a:p>
        </p:txBody>
      </p:sp>
      <p:sp>
        <p:nvSpPr>
          <p:cNvPr id="4" name="Title 3"/>
          <p:cNvSpPr>
            <a:spLocks noGrp="1"/>
          </p:cNvSpPr>
          <p:nvPr>
            <p:ph type="title"/>
          </p:nvPr>
        </p:nvSpPr>
        <p:spPr/>
        <p:txBody>
          <a:bodyPr/>
          <a:lstStyle/>
          <a:p>
            <a:r>
              <a:rPr lang="en-US" dirty="0" smtClean="0"/>
              <a:t>Buddhist Economics</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4900613" y="2150269"/>
            <a:ext cx="3886200" cy="2914650"/>
          </a:xfrm>
        </p:spPr>
      </p:pic>
      <p:sp>
        <p:nvSpPr>
          <p:cNvPr id="3" name="Content Placeholder 2"/>
          <p:cNvSpPr>
            <a:spLocks noGrp="1"/>
          </p:cNvSpPr>
          <p:nvPr>
            <p:ph sz="quarter" idx="13"/>
          </p:nvPr>
        </p:nvSpPr>
        <p:spPr>
          <a:xfrm>
            <a:off x="352426" y="1463040"/>
            <a:ext cx="3886200" cy="4861560"/>
          </a:xfrm>
        </p:spPr>
        <p:txBody>
          <a:bodyPr>
            <a:normAutofit lnSpcReduction="10000"/>
          </a:bodyPr>
          <a:lstStyle/>
          <a:p>
            <a:r>
              <a:rPr lang="en-US" dirty="0" smtClean="0"/>
              <a:t>Built around three main aspects:</a:t>
            </a:r>
          </a:p>
          <a:p>
            <a:pPr marL="342900" indent="-342900">
              <a:buFont typeface="+mj-lt"/>
              <a:buAutoNum type="arabicPeriod"/>
            </a:pPr>
            <a:r>
              <a:rPr lang="en-US" dirty="0" smtClean="0"/>
              <a:t>Rules of Islamic practice: reducing the gap between rich &amp; poor, </a:t>
            </a:r>
            <a:r>
              <a:rPr lang="en-US" dirty="0" err="1" smtClean="0"/>
              <a:t>etc</a:t>
            </a:r>
            <a:endParaRPr lang="en-US" dirty="0" smtClean="0"/>
          </a:p>
          <a:p>
            <a:pPr marL="342900" indent="-342900">
              <a:buFont typeface="+mj-lt"/>
              <a:buAutoNum type="arabicPeriod"/>
            </a:pPr>
            <a:r>
              <a:rPr lang="en-US" dirty="0" smtClean="0"/>
              <a:t>Collection &amp; Distribution of Islamic taxes – taxing wealth, not trade</a:t>
            </a:r>
          </a:p>
          <a:p>
            <a:pPr marL="342900" indent="-342900">
              <a:buFont typeface="+mj-lt"/>
              <a:buAutoNum type="arabicPeriod"/>
            </a:pPr>
            <a:r>
              <a:rPr lang="en-US" dirty="0" smtClean="0"/>
              <a:t>Prohibition of Interest Payments</a:t>
            </a:r>
            <a:r>
              <a:rPr lang="en-US" dirty="0"/>
              <a:t>;</a:t>
            </a:r>
            <a:r>
              <a:rPr lang="en-US" dirty="0" smtClean="0"/>
              <a:t> instead basing lending on profit sharing</a:t>
            </a:r>
          </a:p>
          <a:p>
            <a:r>
              <a:rPr lang="en-US" dirty="0" smtClean="0"/>
              <a:t>Contrasting </a:t>
            </a:r>
            <a:r>
              <a:rPr lang="en-US" dirty="0" smtClean="0"/>
              <a:t>main </a:t>
            </a:r>
            <a:r>
              <a:rPr lang="en-US" dirty="0" smtClean="0"/>
              <a:t>examples:</a:t>
            </a:r>
          </a:p>
          <a:p>
            <a:r>
              <a:rPr lang="en-US" dirty="0" smtClean="0"/>
              <a:t>-Saudi Arabia: country in which Islamic Economics has been most fully implemented, but dominated </a:t>
            </a:r>
            <a:r>
              <a:rPr lang="en-US" dirty="0" smtClean="0"/>
              <a:t>by an </a:t>
            </a:r>
            <a:r>
              <a:rPr lang="en-US" dirty="0" smtClean="0"/>
              <a:t>inherited ruling class</a:t>
            </a:r>
          </a:p>
          <a:p>
            <a:r>
              <a:rPr lang="en-US" dirty="0" smtClean="0"/>
              <a:t>-Iran: domination by a state sector which is in turn ultimately ruled by the clerical </a:t>
            </a:r>
            <a:r>
              <a:rPr lang="en-US" dirty="0" smtClean="0"/>
              <a:t>class and supported by a paramilitary police – the Revolutionary Guard – which heavily benefits from economic activity.</a:t>
            </a:r>
            <a:endParaRPr lang="en-US" dirty="0"/>
          </a:p>
        </p:txBody>
      </p:sp>
      <p:sp>
        <p:nvSpPr>
          <p:cNvPr id="4" name="Title 3"/>
          <p:cNvSpPr>
            <a:spLocks noGrp="1"/>
          </p:cNvSpPr>
          <p:nvPr>
            <p:ph type="title"/>
          </p:nvPr>
        </p:nvSpPr>
        <p:spPr/>
        <p:txBody>
          <a:bodyPr/>
          <a:lstStyle/>
          <a:p>
            <a:r>
              <a:rPr lang="en-US" dirty="0" smtClean="0"/>
              <a:t>Islamic Economics</a:t>
            </a:r>
            <a:endParaRPr lang="en-US" dirty="0"/>
          </a:p>
        </p:txBody>
      </p:sp>
    </p:spTree>
    <p:extLst>
      <p:ext uri="{BB962C8B-B14F-4D97-AF65-F5344CB8AC3E}">
        <p14:creationId xmlns:p14="http://schemas.microsoft.com/office/powerpoint/2010/main" val="4798594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4900613" y="2165939"/>
            <a:ext cx="3886200" cy="2883309"/>
          </a:xfrm>
        </p:spPr>
      </p:pic>
      <p:sp>
        <p:nvSpPr>
          <p:cNvPr id="8" name="Content Placeholder 7"/>
          <p:cNvSpPr>
            <a:spLocks noGrp="1"/>
          </p:cNvSpPr>
          <p:nvPr>
            <p:ph sz="quarter" idx="13"/>
          </p:nvPr>
        </p:nvSpPr>
        <p:spPr>
          <a:xfrm>
            <a:off x="352426" y="1219200"/>
            <a:ext cx="4524374" cy="5638800"/>
          </a:xfrm>
        </p:spPr>
        <p:txBody>
          <a:bodyPr>
            <a:noAutofit/>
          </a:bodyPr>
          <a:lstStyle/>
          <a:p>
            <a:r>
              <a:rPr lang="en-US" sz="2000" dirty="0" smtClean="0"/>
              <a:t>-All these systems are based on personal beliefs of what is “best”, so they are not “scientific” – therefore, there is no “best” choice. Capitalism is the most “efficient”, but it has other built-in problems.</a:t>
            </a:r>
          </a:p>
          <a:p>
            <a:pPr marL="342900" indent="-342900">
              <a:buAutoNum type="arabicPeriod"/>
            </a:pPr>
            <a:r>
              <a:rPr lang="en-US" sz="2000" dirty="0" smtClean="0"/>
              <a:t>Hunter-Gatherer</a:t>
            </a:r>
          </a:p>
          <a:p>
            <a:pPr marL="342900" indent="-342900">
              <a:buAutoNum type="arabicPeriod"/>
            </a:pPr>
            <a:r>
              <a:rPr lang="en-US" sz="2000" dirty="0" smtClean="0"/>
              <a:t>Agricultural Economy/Pastoralism</a:t>
            </a:r>
          </a:p>
          <a:p>
            <a:pPr marL="342900" indent="-342900">
              <a:buAutoNum type="arabicPeriod"/>
            </a:pPr>
            <a:r>
              <a:rPr lang="en-US" sz="2000" dirty="0" smtClean="0"/>
              <a:t>Capitalism, or Market </a:t>
            </a:r>
            <a:r>
              <a:rPr lang="en-US" sz="2000" dirty="0" smtClean="0"/>
              <a:t>Economy</a:t>
            </a:r>
          </a:p>
          <a:p>
            <a:pPr marL="342900" indent="-342900">
              <a:buAutoNum type="arabicPeriod"/>
            </a:pPr>
            <a:r>
              <a:rPr lang="en-US" sz="2000" dirty="0" smtClean="0"/>
              <a:t>Mutualism</a:t>
            </a:r>
            <a:endParaRPr lang="en-US" sz="2000" dirty="0" smtClean="0"/>
          </a:p>
          <a:p>
            <a:pPr marL="342900" indent="-342900">
              <a:buAutoNum type="arabicPeriod"/>
            </a:pPr>
            <a:r>
              <a:rPr lang="en-US" sz="2000" dirty="0" smtClean="0"/>
              <a:t>Communism, or Socialism</a:t>
            </a:r>
          </a:p>
          <a:p>
            <a:pPr marL="342900" indent="-342900">
              <a:buAutoNum type="arabicPeriod"/>
            </a:pPr>
            <a:r>
              <a:rPr lang="en-US" sz="2000" dirty="0" smtClean="0"/>
              <a:t>Social </a:t>
            </a:r>
            <a:r>
              <a:rPr lang="en-US" sz="2000" dirty="0" smtClean="0"/>
              <a:t>Democracy</a:t>
            </a:r>
          </a:p>
          <a:p>
            <a:pPr marL="342900" indent="-342900">
              <a:buAutoNum type="arabicPeriod"/>
            </a:pPr>
            <a:r>
              <a:rPr lang="en-US" sz="2000" dirty="0" err="1" smtClean="0"/>
              <a:t>Georgism</a:t>
            </a:r>
            <a:endParaRPr lang="en-US" sz="2000" dirty="0" smtClean="0"/>
          </a:p>
          <a:p>
            <a:pPr marL="342900" indent="-342900">
              <a:buAutoNum type="arabicPeriod"/>
            </a:pPr>
            <a:r>
              <a:rPr lang="en-US" sz="2000" dirty="0" smtClean="0"/>
              <a:t>Social </a:t>
            </a:r>
            <a:r>
              <a:rPr lang="en-US" sz="2000" dirty="0" smtClean="0"/>
              <a:t>Credit</a:t>
            </a:r>
            <a:endParaRPr lang="en-US" sz="2000" dirty="0"/>
          </a:p>
        </p:txBody>
      </p:sp>
      <p:sp>
        <p:nvSpPr>
          <p:cNvPr id="5" name="Title 4"/>
          <p:cNvSpPr>
            <a:spLocks noGrp="1"/>
          </p:cNvSpPr>
          <p:nvPr>
            <p:ph type="title"/>
          </p:nvPr>
        </p:nvSpPr>
        <p:spPr/>
        <p:txBody>
          <a:bodyPr>
            <a:normAutofit fontScale="90000"/>
          </a:bodyPr>
          <a:lstStyle/>
          <a:p>
            <a:r>
              <a:rPr lang="en-US" dirty="0" smtClean="0"/>
              <a:t>What Economic System Do You Prefer?</a:t>
            </a:r>
            <a:endParaRPr lang="en-US" dirty="0"/>
          </a:p>
        </p:txBody>
      </p:sp>
      <p:sp>
        <p:nvSpPr>
          <p:cNvPr id="3" name="Rectangle 2"/>
          <p:cNvSpPr/>
          <p:nvPr/>
        </p:nvSpPr>
        <p:spPr>
          <a:xfrm>
            <a:off x="5029200" y="5141774"/>
            <a:ext cx="4572000" cy="1908215"/>
          </a:xfrm>
          <a:prstGeom prst="rect">
            <a:avLst/>
          </a:prstGeom>
        </p:spPr>
        <p:txBody>
          <a:bodyPr wrap="square">
            <a:spAutoFit/>
          </a:bodyPr>
          <a:lstStyle/>
          <a:p>
            <a:r>
              <a:rPr lang="en-US" sz="2000" dirty="0"/>
              <a:t>9</a:t>
            </a:r>
            <a:r>
              <a:rPr lang="en-US" sz="2000" dirty="0" smtClean="0"/>
              <a:t>. Social </a:t>
            </a:r>
            <a:r>
              <a:rPr lang="en-US" sz="2000" dirty="0"/>
              <a:t>Democracy</a:t>
            </a:r>
          </a:p>
          <a:p>
            <a:r>
              <a:rPr lang="en-US" sz="2000" dirty="0" smtClean="0"/>
              <a:t>10. Social </a:t>
            </a:r>
            <a:r>
              <a:rPr lang="en-US" sz="2000" dirty="0"/>
              <a:t>Credit</a:t>
            </a:r>
          </a:p>
          <a:p>
            <a:r>
              <a:rPr lang="en-US" sz="2000" dirty="0" smtClean="0"/>
              <a:t>11. Libertarianism</a:t>
            </a:r>
            <a:endParaRPr lang="en-US" sz="2000" dirty="0"/>
          </a:p>
          <a:p>
            <a:r>
              <a:rPr lang="en-US" sz="2000" dirty="0" smtClean="0"/>
              <a:t>12. Buddhist </a:t>
            </a:r>
            <a:r>
              <a:rPr lang="en-US" sz="2000" dirty="0"/>
              <a:t>Happiness Economy</a:t>
            </a:r>
          </a:p>
          <a:p>
            <a:r>
              <a:rPr lang="en-US" sz="2000" dirty="0" smtClean="0"/>
              <a:t>13. Islamic </a:t>
            </a:r>
            <a:r>
              <a:rPr lang="en-US" sz="2000" dirty="0"/>
              <a:t>Economy</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ylar">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Black 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ylar">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effectStyle>
        <a:effectStyle>
          <a:effectLst>
            <a:innerShdw blurRad="50800" dist="25400" dir="13500000">
              <a:srgbClr val="000000">
                <a:alpha val="75000"/>
              </a:srgbClr>
            </a:innerShdw>
            <a:outerShdw blurRad="50800" dist="25400" dir="5400000" rotWithShape="0">
              <a:srgbClr val="000000">
                <a:alpha val="50000"/>
              </a:srgbClr>
            </a:outerShdw>
          </a:effectLst>
          <a:scene3d>
            <a:camera prst="orthographicFront">
              <a:rot lat="0" lon="0" rev="0"/>
            </a:camera>
            <a:lightRig rig="threePt" dir="tl"/>
          </a:scene3d>
          <a:sp3d prstMaterial="dkEdge">
            <a:bevelT w="25400" h="508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tint val="100000"/>
                <a:shade val="30000"/>
                <a:alpha val="100000"/>
                <a:satMod val="255000"/>
                <a:lumMod val="100000"/>
              </a:schemeClr>
            </a:gs>
          </a:gsLst>
          <a:path path="circle">
            <a:fillToRect l="50000" t="-80000" r="50000" b="180000"/>
          </a:path>
        </a:gradFill>
        <a:blipFill rotWithShape="1">
          <a:blip xmlns:r="http://schemas.openxmlformats.org/officeDocument/2006/relationships" r:embed="rId1">
            <a:duotone>
              <a:schemeClr val="phClr">
                <a:lumMod val="80000"/>
              </a:schemeClr>
              <a:schemeClr val="phClr">
                <a:tint val="50000"/>
                <a:lumMod val="15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TM01790491[[fn=Mylar]]</Template>
  <TotalTime>2093</TotalTime>
  <Words>1326</Words>
  <Application>Microsoft Office PowerPoint</Application>
  <PresentationFormat>On-screen Show (4:3)</PresentationFormat>
  <Paragraphs>102</Paragraphs>
  <Slides>18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Garamond</vt:lpstr>
      <vt:lpstr>Tahoma</vt:lpstr>
      <vt:lpstr>Tunga</vt:lpstr>
      <vt:lpstr>Wingdings</vt:lpstr>
      <vt:lpstr>Mylar</vt:lpstr>
      <vt:lpstr>Optimal Economy</vt:lpstr>
      <vt:lpstr>The Paleolithic: Hunter-Gatherer Economy</vt:lpstr>
      <vt:lpstr>Agriculture supplemented by Pastoralism:  approx 10,000 BC-1750</vt:lpstr>
      <vt:lpstr>Models of a Perfect Economy</vt:lpstr>
      <vt:lpstr>The United States as an Ideal Economy</vt:lpstr>
      <vt:lpstr>The French Revolution</vt:lpstr>
      <vt:lpstr>The Russian Revolution</vt:lpstr>
      <vt:lpstr>China Under Mao; &amp; Under Deng</vt:lpstr>
      <vt:lpstr>Systems: Capitalism/ Market Economy</vt:lpstr>
      <vt:lpstr>Systems: Mutualism</vt:lpstr>
      <vt:lpstr>Systems: Communism</vt:lpstr>
      <vt:lpstr>Systems: Social Democratic/Statist</vt:lpstr>
      <vt:lpstr>Systems: Georgism/ Environmental Economics</vt:lpstr>
      <vt:lpstr>Systems:  Social Credit</vt:lpstr>
      <vt:lpstr>Systems: Libertarianism</vt:lpstr>
      <vt:lpstr>Buddhist Economics</vt:lpstr>
      <vt:lpstr>Islamic Economics</vt:lpstr>
      <vt:lpstr>What Economic System Do You Prefer?</vt:lpstr>
    </vt:vector>
  </TitlesOfParts>
  <Company>HCCS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Optimal Economy</dc:title>
  <dc:creator>phillip.tussing</dc:creator>
  <cp:lastModifiedBy>phillip.tussing</cp:lastModifiedBy>
  <cp:revision>71</cp:revision>
  <dcterms:created xsi:type="dcterms:W3CDTF">2016-06-24T16:39:12Z</dcterms:created>
  <dcterms:modified xsi:type="dcterms:W3CDTF">2018-08-15T18:08:26Z</dcterms:modified>
</cp:coreProperties>
</file>